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Lst>
  <p:sldIdLst>
    <p:sldId id="256" r:id="rId2"/>
    <p:sldId id="259" r:id="rId3"/>
    <p:sldId id="261" r:id="rId4"/>
    <p:sldId id="343" r:id="rId5"/>
    <p:sldId id="314" r:id="rId6"/>
    <p:sldId id="287" r:id="rId7"/>
    <p:sldId id="283" r:id="rId8"/>
    <p:sldId id="315" r:id="rId9"/>
    <p:sldId id="344" r:id="rId10"/>
    <p:sldId id="316" r:id="rId11"/>
    <p:sldId id="317" r:id="rId12"/>
    <p:sldId id="325" r:id="rId13"/>
    <p:sldId id="326" r:id="rId14"/>
    <p:sldId id="327" r:id="rId15"/>
    <p:sldId id="328" r:id="rId16"/>
    <p:sldId id="318" r:id="rId17"/>
    <p:sldId id="345" r:id="rId18"/>
    <p:sldId id="319" r:id="rId19"/>
    <p:sldId id="320" r:id="rId20"/>
    <p:sldId id="348" r:id="rId21"/>
    <p:sldId id="321" r:id="rId22"/>
    <p:sldId id="330" r:id="rId23"/>
    <p:sldId id="331" r:id="rId24"/>
    <p:sldId id="332" r:id="rId25"/>
    <p:sldId id="333" r:id="rId26"/>
    <p:sldId id="329" r:id="rId27"/>
    <p:sldId id="334" r:id="rId28"/>
    <p:sldId id="322" r:id="rId29"/>
    <p:sldId id="346" r:id="rId30"/>
    <p:sldId id="323" r:id="rId31"/>
    <p:sldId id="338" r:id="rId32"/>
    <p:sldId id="339" r:id="rId33"/>
    <p:sldId id="340" r:id="rId34"/>
    <p:sldId id="341" r:id="rId35"/>
    <p:sldId id="336" r:id="rId36"/>
    <p:sldId id="342" r:id="rId37"/>
    <p:sldId id="347" r:id="rId3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9" autoAdjust="0"/>
    <p:restoredTop sz="94660"/>
  </p:normalViewPr>
  <p:slideViewPr>
    <p:cSldViewPr snapToGrid="0">
      <p:cViewPr varScale="1">
        <p:scale>
          <a:sx n="93" d="100"/>
          <a:sy n="93" d="100"/>
        </p:scale>
        <p:origin x="80" y="1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129547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503020204020204" charset="-122"/>
              </a:rPr>
              <a:t>www.koolearn.com</a:t>
            </a:r>
            <a:endParaRPr lang="en-US" altLang="zh-CN" sz="2000" b="1" dirty="0">
              <a:solidFill>
                <a:srgbClr val="F4A032"/>
              </a:solidFill>
              <a:latin typeface="+mn-lt"/>
              <a:ea typeface="微软雅黑" panose="020B0503020204020204" charset="-122"/>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88200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16" name="图片 15" descr="/Users/lxm/Documents/1/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3020204020204"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3955832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475923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27869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33281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3963483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360582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801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16" name="图片 15" descr="/Users/lxm/Documents/1/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3020204020204" charset="-122"/>
                <a:sym typeface="+mn-ea"/>
              </a:rPr>
              <a:t>新东方官方网络课堂</a:t>
            </a:r>
            <a:endParaRPr lang="zh-CN" altLang="en-US" sz="2800">
              <a:solidFill>
                <a:srgbClr val="FFFFFF"/>
              </a:solidFill>
              <a:latin typeface="Arial Regular" panose="020B0604020202020204" charset="0"/>
              <a:cs typeface="Microsoft YaHei Regular" panose="020B0503020204020204"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3020204020204" charset="-122"/>
                  <a:cs typeface="Arial Regular" panose="020B0604020202020204" charset="0"/>
                </a:rPr>
                <a:t>liuxue.koolearn.com</a:t>
              </a:r>
            </a:p>
          </p:txBody>
        </p:sp>
      </p:grpSp>
    </p:spTree>
    <p:extLst>
      <p:ext uri="{BB962C8B-B14F-4D97-AF65-F5344CB8AC3E}">
        <p14:creationId xmlns:p14="http://schemas.microsoft.com/office/powerpoint/2010/main" val="270124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246523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48608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3301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182089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379840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6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Arial"/>
                <a:ea typeface="微软雅黑"/>
                <a:cs typeface="Microsoft YaHei Regular" panose="020B0502040204020203" charset="-122"/>
                <a:sym typeface="+mn-ea"/>
              </a:rPr>
              <a:t>新东方官方网络课堂</a:t>
            </a:r>
            <a:endParaRPr kumimoji="0" lang="zh-CN" altLang="en-US" sz="2800" b="0" i="0" u="none" strike="noStrike" kern="1200" cap="none" spc="0" normalizeH="0" baseline="0" noProof="0">
              <a:ln>
                <a:noFill/>
              </a:ln>
              <a:solidFill>
                <a:srgbClr val="FFFFFF"/>
              </a:solidFill>
              <a:effectLst/>
              <a:uLnTx/>
              <a:uFillTx/>
              <a:latin typeface="Arial Regular" panose="020B0604020202020204" charset="0"/>
              <a:ea typeface="微软雅黑"/>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altLang="zh-CN" sz="5500" b="1" i="0" u="none" strike="noStrike" kern="1200" cap="none" spc="0" normalizeH="0" baseline="0" noProof="0">
                <a:ln>
                  <a:noFill/>
                </a:ln>
                <a:gradFill>
                  <a:gsLst>
                    <a:gs pos="0">
                      <a:srgbClr val="FEFEFE"/>
                    </a:gs>
                    <a:gs pos="100000">
                      <a:srgbClr val="C6EBFF"/>
                    </a:gs>
                  </a:gsLst>
                  <a:lin ang="5400000" scaled="0"/>
                </a:gradFill>
                <a:effectLst/>
                <a:uLnTx/>
                <a:uFillTx/>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a:ln>
                    <a:noFill/>
                  </a:ln>
                  <a:solidFill>
                    <a:srgbClr val="0B2885"/>
                  </a:solidFill>
                  <a:effectLst/>
                  <a:uLnTx/>
                  <a:uFillTx/>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388064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2022.12.10.Saturday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9685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20"/>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330031850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BF907-663A-51DE-059B-D646A556ABE9}"/>
              </a:ext>
            </a:extLst>
          </p:cNvPr>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zh-CN" altLang="en-US" dirty="0"/>
          </a:p>
        </p:txBody>
      </p:sp>
      <p:sp>
        <p:nvSpPr>
          <p:cNvPr id="4" name="副标题 3">
            <a:extLst>
              <a:ext uri="{FF2B5EF4-FFF2-40B4-BE49-F238E27FC236}">
                <a16:creationId xmlns:a16="http://schemas.microsoft.com/office/drawing/2014/main" id="{86E507CD-B4EE-3376-481F-447E4EEBBDFA}"/>
              </a:ext>
            </a:extLst>
          </p:cNvPr>
          <p:cNvSpPr>
            <a:spLocks noGrp="1"/>
          </p:cNvSpPr>
          <p:nvPr>
            <p:ph type="subTitle" idx="1"/>
          </p:nvPr>
        </p:nvSpPr>
        <p:spPr/>
        <p:txBody>
          <a:bodyPr/>
          <a:lstStyle/>
          <a:p>
            <a:r>
              <a:rPr lang="zh-CN" altLang="en-US" dirty="0"/>
              <a:t>第三讲</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1" y="1041400"/>
            <a:ext cx="10240964" cy="4816475"/>
          </a:xfrm>
        </p:spPr>
        <p:txBody>
          <a:bodyPr/>
          <a:lstStyle/>
          <a:p>
            <a:pPr marL="0" lvl="0" indent="0">
              <a:buNone/>
            </a:pPr>
            <a:r>
              <a:rPr lang="en-US" altLang="zh-CN" sz="2400" b="1" dirty="0"/>
              <a:t>A.  16th and 17th centuries saw</a:t>
            </a:r>
            <a:r>
              <a:rPr lang="en-US" altLang="zh-CN" sz="2400" b="1" dirty="0">
                <a:solidFill>
                  <a:srgbClr val="FF0000"/>
                </a:solidFill>
              </a:rPr>
              <a:t> two great pioneers of modern science</a:t>
            </a:r>
            <a:r>
              <a:rPr lang="en-US" altLang="zh-CN" sz="2400" b="1" dirty="0"/>
              <a:t>: Galileo and Gilbert. The impact of their findings is eminent. Gilbert was the first modern scientist, also the accredited [</a:t>
            </a:r>
            <a:r>
              <a:rPr lang="en-US" altLang="zh-CN" sz="2400" b="1" dirty="0" err="1"/>
              <a:t>ə’kreditid</a:t>
            </a:r>
            <a:r>
              <a:rPr lang="en-US" altLang="zh-CN" sz="2400" b="1" dirty="0"/>
              <a:t>] father of the science of electricity and magnetism, an Englishman of learning and a physician [</a:t>
            </a:r>
            <a:r>
              <a:rPr lang="en-US" altLang="zh-CN" sz="2400" b="1" dirty="0" err="1"/>
              <a:t>fi’ziʃən</a:t>
            </a:r>
            <a:r>
              <a:rPr lang="en-US" altLang="zh-CN" sz="2400" b="1" dirty="0"/>
              <a:t>] at the court of Elizabeth. Prior to him, all that was known of electricity and magnetism was what the ancients knew, nothing more than that the lodestone possessed magnetic properties and that amber and jet, when rubbed, would attract bits of paper or other substances of small specific gravity. However, he is less well-known than he deserves.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1" y="1041400"/>
            <a:ext cx="10183814" cy="4616450"/>
          </a:xfrm>
        </p:spPr>
        <p:txBody>
          <a:bodyPr/>
          <a:lstStyle/>
          <a:p>
            <a:pPr marL="0" lvl="0" indent="0">
              <a:buNone/>
            </a:pPr>
            <a:r>
              <a:rPr lang="en-US" altLang="zh-CN" b="1" dirty="0"/>
              <a:t>B.  </a:t>
            </a:r>
            <a:r>
              <a:rPr lang="en-US" altLang="zh-CN" b="1" dirty="0">
                <a:solidFill>
                  <a:srgbClr val="FF0000"/>
                </a:solidFill>
              </a:rPr>
              <a:t>Gilbert’s birth predated Galileo</a:t>
            </a:r>
            <a:r>
              <a:rPr lang="en-US" altLang="zh-CN" b="1" dirty="0"/>
              <a:t>. Born in an eminent local family in Colchester county [‘</a:t>
            </a:r>
            <a:r>
              <a:rPr lang="en-US" altLang="zh-CN" b="1" dirty="0" err="1"/>
              <a:t>kaunti</a:t>
            </a:r>
            <a:r>
              <a:rPr lang="en-US" altLang="zh-CN" b="1" dirty="0"/>
              <a:t>] in the UK, on May 24, 1544, he went to grammar school, and then studied medicine [‘</a:t>
            </a:r>
            <a:r>
              <a:rPr lang="en-US" altLang="zh-CN" b="1" dirty="0" err="1"/>
              <a:t>medisin</a:t>
            </a:r>
            <a:r>
              <a:rPr lang="en-US" altLang="zh-CN" b="1" dirty="0"/>
              <a:t>] at St. John’s College, Cambridge, graduating in 1573. Later he traveled in continent and eventually settled down in London.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1103311" y="1041400"/>
            <a:ext cx="8822568" cy="4195481"/>
          </a:xfrm>
        </p:spPr>
        <p:txBody>
          <a:bodyPr/>
          <a:lstStyle/>
          <a:p>
            <a:pPr marL="0" lvl="0" indent="0">
              <a:buNone/>
            </a:pPr>
            <a:r>
              <a:rPr lang="en-US" altLang="zh-CN" b="1" dirty="0"/>
              <a:t>C.  He was a very </a:t>
            </a:r>
            <a:r>
              <a:rPr lang="en-US" altLang="zh-CN" b="1" dirty="0">
                <a:solidFill>
                  <a:srgbClr val="FF0000"/>
                </a:solidFill>
              </a:rPr>
              <a:t>successful and eminent doctor</a:t>
            </a:r>
            <a:r>
              <a:rPr lang="en-US" altLang="zh-CN" b="1" dirty="0"/>
              <a:t>. All this culminated [‘</a:t>
            </a:r>
            <a:r>
              <a:rPr lang="en-US" altLang="zh-CN" b="1" dirty="0" err="1"/>
              <a:t>kʌlmɪneɪt</a:t>
            </a:r>
            <a:r>
              <a:rPr lang="en-US" altLang="zh-CN" b="1" dirty="0"/>
              <a:t>] in his election to the president of the Royal Science Society. He was also appointed the personal physician to the Queen (Elizabeth [</a:t>
            </a:r>
            <a:r>
              <a:rPr lang="en-US" altLang="zh-CN" b="1" dirty="0" err="1"/>
              <a:t>i’lizəbəθ</a:t>
            </a:r>
            <a:r>
              <a:rPr lang="en-US" altLang="zh-CN" b="1" dirty="0"/>
              <a:t>] I), and later knighted [</a:t>
            </a:r>
            <a:r>
              <a:rPr lang="en-US" altLang="zh-CN" b="1" dirty="0" err="1"/>
              <a:t>nait</a:t>
            </a:r>
            <a:r>
              <a:rPr lang="en-US" altLang="zh-CN" b="1" dirty="0"/>
              <a:t>] by the Queen. He faithfully [‘</a:t>
            </a:r>
            <a:r>
              <a:rPr lang="en-US" altLang="zh-CN" b="1" dirty="0" err="1"/>
              <a:t>feɪθfʊlɪ</a:t>
            </a:r>
            <a:r>
              <a:rPr lang="en-US" altLang="zh-CN" b="1" dirty="0"/>
              <a:t>] served her until her death. However, he didn’t outlive the Queen for long and died on December 10, 1603, only a few months after his appointment as personal physician to King James.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1103311" y="1041400"/>
            <a:ext cx="8822568" cy="4195481"/>
          </a:xfrm>
        </p:spPr>
        <p:txBody>
          <a:bodyPr/>
          <a:lstStyle/>
          <a:p>
            <a:pPr marL="0" lvl="0" indent="0">
              <a:buNone/>
            </a:pPr>
            <a:r>
              <a:rPr lang="en-US" altLang="zh-CN" b="1" dirty="0"/>
              <a:t>D.  Gilbert was </a:t>
            </a:r>
            <a:r>
              <a:rPr lang="en-US" altLang="zh-CN" b="1" dirty="0">
                <a:solidFill>
                  <a:srgbClr val="FF0000"/>
                </a:solidFill>
              </a:rPr>
              <a:t>first</a:t>
            </a:r>
            <a:r>
              <a:rPr lang="en-US" altLang="zh-CN" b="1" dirty="0"/>
              <a:t> interested in </a:t>
            </a:r>
            <a:r>
              <a:rPr lang="en-US" altLang="zh-CN" b="1" dirty="0">
                <a:solidFill>
                  <a:srgbClr val="FF0000"/>
                </a:solidFill>
              </a:rPr>
              <a:t>chemistry</a:t>
            </a:r>
            <a:r>
              <a:rPr lang="en-US" altLang="zh-CN" b="1" dirty="0"/>
              <a:t> but </a:t>
            </a:r>
            <a:r>
              <a:rPr lang="en-US" altLang="zh-CN" b="1" dirty="0">
                <a:solidFill>
                  <a:srgbClr val="FF0000"/>
                </a:solidFill>
              </a:rPr>
              <a:t>later changed his focus </a:t>
            </a:r>
            <a:r>
              <a:rPr lang="en-US" altLang="zh-CN" b="1" dirty="0"/>
              <a:t>due to the large portion of mysticism [‘</a:t>
            </a:r>
            <a:r>
              <a:rPr lang="en-US" altLang="zh-CN" b="1" dirty="0" err="1"/>
              <a:t>mɪstɪ,sɪzəm</a:t>
            </a:r>
            <a:r>
              <a:rPr lang="en-US" altLang="zh-CN" b="1" dirty="0"/>
              <a:t>] of alchemy [‘</a:t>
            </a:r>
            <a:r>
              <a:rPr lang="en-US" altLang="zh-CN" b="1" dirty="0" err="1"/>
              <a:t>ælkəmi</a:t>
            </a:r>
            <a:r>
              <a:rPr lang="en-US" altLang="zh-CN" b="1" dirty="0"/>
              <a:t>:] involved (such as the transmutation of metal). For nearly 20 years William Gilbert conducted ingenious [</a:t>
            </a:r>
            <a:r>
              <a:rPr lang="en-US" altLang="zh-CN" b="1" dirty="0" err="1"/>
              <a:t>in’dʒi:njəs</a:t>
            </a:r>
            <a:r>
              <a:rPr lang="en-US" altLang="zh-CN" b="1" dirty="0"/>
              <a:t>] experiments to understand magnetism [‘</a:t>
            </a:r>
            <a:r>
              <a:rPr lang="en-US" altLang="zh-CN" b="1" dirty="0" err="1"/>
              <a:t>mægnɪ,tɪzəm</a:t>
            </a:r>
            <a:r>
              <a:rPr lang="en-US" altLang="zh-CN" b="1" dirty="0"/>
              <a:t>]. His works include On the Magnet and Magnetic Bodies, Great Magnet of the Earth.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904529" y="1041400"/>
            <a:ext cx="10518846" cy="4195481"/>
          </a:xfrm>
        </p:spPr>
        <p:txBody>
          <a:bodyPr/>
          <a:lstStyle/>
          <a:p>
            <a:pPr marL="0" lvl="0" indent="0">
              <a:buNone/>
            </a:pPr>
            <a:r>
              <a:rPr lang="en-US" altLang="zh-CN" b="1" dirty="0"/>
              <a:t>E.  Gilbert’s discovery was so </a:t>
            </a:r>
            <a:r>
              <a:rPr lang="en-US" altLang="zh-CN" b="1" dirty="0">
                <a:solidFill>
                  <a:srgbClr val="FF0000"/>
                </a:solidFill>
              </a:rPr>
              <a:t>important to modern physics</a:t>
            </a:r>
            <a:r>
              <a:rPr lang="en-US" altLang="zh-CN" b="1" dirty="0"/>
              <a:t>. He investigated the nature of magnetism and electricity. He even coined the word ‘electric’. Though the early beliefs of magnetism were also largely entangled [</a:t>
            </a:r>
            <a:r>
              <a:rPr lang="en-US" altLang="zh-CN" b="1" dirty="0" err="1"/>
              <a:t>en’tæŋgəl</a:t>
            </a:r>
            <a:r>
              <a:rPr lang="en-US" altLang="zh-CN" b="1" dirty="0"/>
              <a:t>] with superstitions [,</a:t>
            </a:r>
            <a:r>
              <a:rPr lang="en-US" altLang="zh-CN" b="1" dirty="0" err="1"/>
              <a:t>sju:pə’stiʃən</a:t>
            </a:r>
            <a:r>
              <a:rPr lang="en-US" altLang="zh-CN" b="1" dirty="0"/>
              <a:t>] such as that rubbing garlic on lodestone [‘</a:t>
            </a:r>
            <a:r>
              <a:rPr lang="en-US" altLang="zh-CN" b="1" dirty="0" err="1"/>
              <a:t>ləudstəun</a:t>
            </a:r>
            <a:r>
              <a:rPr lang="en-US" altLang="zh-CN" b="1" dirty="0"/>
              <a:t>] can neutralize [‘</a:t>
            </a:r>
            <a:r>
              <a:rPr lang="en-US" altLang="zh-CN" b="1" dirty="0" err="1"/>
              <a:t>nu:trə,laɪz</a:t>
            </a:r>
            <a:r>
              <a:rPr lang="en-US" altLang="zh-CN" b="1" dirty="0"/>
              <a:t>] its magnetism, one example being that sailors even believed the smell of garlic would even interfere with the action of compass, which is why helmsmen [‘</a:t>
            </a:r>
            <a:r>
              <a:rPr lang="en-US" altLang="zh-CN" b="1" dirty="0" err="1"/>
              <a:t>helmzmən</a:t>
            </a:r>
            <a:r>
              <a:rPr lang="en-US" altLang="zh-CN" b="1" dirty="0"/>
              <a:t>] were forbidden to eat it near a ship’s compass. It is a French guy named du Fay that discovered that there are actually two electrical charges, positive and negative.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724150" y="5276850"/>
            <a:ext cx="10515600" cy="539750"/>
          </a:xfrm>
        </p:spPr>
        <p:txBody>
          <a:bodyPr/>
          <a:lstStyle/>
          <a:p>
            <a:r>
              <a:rPr lang="en-US" altLang="zh-CN" dirty="0"/>
              <a:t> </a:t>
            </a:r>
            <a:endParaRPr lang="zh-CN" altLang="en-US" dirty="0"/>
          </a:p>
        </p:txBody>
      </p:sp>
      <p:sp>
        <p:nvSpPr>
          <p:cNvPr id="3" name="内容占位符 2"/>
          <p:cNvSpPr>
            <a:spLocks noGrp="1"/>
          </p:cNvSpPr>
          <p:nvPr>
            <p:ph sz="half" idx="1"/>
          </p:nvPr>
        </p:nvSpPr>
        <p:spPr>
          <a:xfrm>
            <a:off x="516836" y="1041400"/>
            <a:ext cx="11237842" cy="4195481"/>
          </a:xfrm>
        </p:spPr>
        <p:txBody>
          <a:bodyPr/>
          <a:lstStyle/>
          <a:p>
            <a:pPr marL="0" lvl="0" indent="0">
              <a:buNone/>
            </a:pPr>
            <a:r>
              <a:rPr lang="en-US" altLang="zh-CN" b="1" dirty="0"/>
              <a:t>F.  He also </a:t>
            </a:r>
            <a:r>
              <a:rPr lang="en-US" altLang="zh-CN" b="1" dirty="0">
                <a:solidFill>
                  <a:srgbClr val="FF0000"/>
                </a:solidFill>
              </a:rPr>
              <a:t>questioned the traditional astronomical beliefs</a:t>
            </a:r>
            <a:r>
              <a:rPr lang="en-US" altLang="zh-CN" b="1" dirty="0"/>
              <a:t>. Though a Copernican [</a:t>
            </a:r>
            <a:r>
              <a:rPr lang="en-US" altLang="zh-CN" b="1" dirty="0" err="1"/>
              <a:t>kəu’pə:nikən</a:t>
            </a:r>
            <a:r>
              <a:rPr lang="en-US" altLang="zh-CN" b="1" dirty="0"/>
              <a:t>], he didn’t express in his quintessential [,</a:t>
            </a:r>
            <a:r>
              <a:rPr lang="en-US" altLang="zh-CN" b="1" dirty="0" err="1"/>
              <a:t>kwɪntə’senʃəl</a:t>
            </a:r>
            <a:r>
              <a:rPr lang="en-US" altLang="zh-CN" b="1" dirty="0"/>
              <a:t>]  beliefs whether the earth is at the center of the universe or in orbit around the sun. However he believed that stars are not equidistant [,</a:t>
            </a:r>
            <a:r>
              <a:rPr lang="en-US" altLang="zh-CN" b="1" dirty="0" err="1"/>
              <a:t>i:kwi’distənt</a:t>
            </a:r>
            <a:r>
              <a:rPr lang="en-US" altLang="zh-CN" b="1" dirty="0"/>
              <a:t>] from the earth, but have their own earth-like planets orbiting around them. The earth is itself like a giant magnet, which is also why compasses always point north. They spin on an axis that is aligned with the earth’s polarity. He even likened the polarity of the magnet to the polarity of the earth and built an entire magnetic philosophy on this analogy. In his explanation, magnetism was the soul of the earth.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344557" y="1041400"/>
            <a:ext cx="10614992" cy="4195481"/>
          </a:xfrm>
        </p:spPr>
        <p:txBody>
          <a:bodyPr/>
          <a:lstStyle/>
          <a:p>
            <a:pPr marL="0" lvl="0" indent="0">
              <a:buNone/>
            </a:pPr>
            <a:r>
              <a:rPr lang="en-US" altLang="zh-CN" b="1" dirty="0"/>
              <a:t>G.  His </a:t>
            </a:r>
            <a:r>
              <a:rPr lang="en-US" altLang="zh-CN" b="1" dirty="0">
                <a:solidFill>
                  <a:srgbClr val="FF0000"/>
                </a:solidFill>
              </a:rPr>
              <a:t>research method was revolutionary</a:t>
            </a:r>
            <a:r>
              <a:rPr lang="en-US" altLang="zh-CN" b="1" dirty="0"/>
              <a:t> in that he used experiments rather than pure logic and reasoning like the ancient Greek philosophers [</a:t>
            </a:r>
            <a:r>
              <a:rPr lang="en-US" altLang="zh-CN" b="1" dirty="0" err="1"/>
              <a:t>fi’lɔsəfə</a:t>
            </a:r>
            <a:r>
              <a:rPr lang="en-US" altLang="zh-CN" b="1" dirty="0"/>
              <a:t>] did. It was a new attitude toward scientific investigation. Until then, scientific experiments were not in fashion. It was because of this scientific attitude, together with his contribution to our knowledge of magnetism, that a unit of magneto [</a:t>
            </a:r>
            <a:r>
              <a:rPr lang="en-US" altLang="zh-CN" b="1" dirty="0" err="1"/>
              <a:t>mæɡ’ni:təu</a:t>
            </a:r>
            <a:r>
              <a:rPr lang="en-US" altLang="zh-CN" b="1" dirty="0"/>
              <a:t>]  motive force, also known as magnetic potential, was named Gilbert in his honor. His approach of careful observation and experimentation rather than the authoritative [ɔ:’</a:t>
            </a:r>
            <a:r>
              <a:rPr lang="en-US" altLang="zh-CN" b="1" dirty="0" err="1"/>
              <a:t>θɔritətiv</a:t>
            </a:r>
            <a:r>
              <a:rPr lang="en-US" altLang="zh-CN" b="1" dirty="0"/>
              <a:t>] opinion or deductive philosophy of others had laid the every foundation for modern science.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0" y="1041400"/>
            <a:ext cx="10956167" cy="4195481"/>
          </a:xfrm>
        </p:spPr>
        <p:txBody>
          <a:bodyPr/>
          <a:lstStyle/>
          <a:p>
            <a:pPr marL="0" lvl="0" indent="0">
              <a:buNone/>
            </a:pPr>
            <a:endParaRPr lang="en-US" altLang="zh-CN" sz="3600" b="1" dirty="0"/>
          </a:p>
          <a:p>
            <a:pPr marL="0" lvl="0" indent="0">
              <a:buNone/>
            </a:pPr>
            <a:r>
              <a:rPr lang="zh-CN" altLang="en-US" sz="3600" b="1" dirty="0">
                <a:solidFill>
                  <a:srgbClr val="FF0000"/>
                </a:solidFill>
              </a:rPr>
              <a:t>“首二末”</a:t>
            </a:r>
            <a:r>
              <a:rPr lang="zh-CN" altLang="en-US" sz="3600" b="1" dirty="0"/>
              <a:t>的方法</a:t>
            </a:r>
            <a:endParaRPr lang="en-US" altLang="zh-CN" sz="3600" b="1" dirty="0"/>
          </a:p>
          <a:p>
            <a:pPr marL="0" lvl="0" indent="0">
              <a:buNone/>
            </a:pPr>
            <a:endParaRPr lang="en-US" altLang="zh-CN" sz="3600" b="1" dirty="0"/>
          </a:p>
          <a:p>
            <a:pPr marL="0" lvl="0" indent="0">
              <a:buNone/>
            </a:pPr>
            <a:r>
              <a:rPr lang="zh-CN" altLang="en-US" sz="3600" b="1" dirty="0"/>
              <a:t>优势：对于时间紧、词汇量低的同学有奇效</a:t>
            </a:r>
            <a:endParaRPr lang="en-US" altLang="zh-CN" sz="3600" b="1" dirty="0"/>
          </a:p>
          <a:p>
            <a:pPr marL="0" lvl="0" indent="0">
              <a:buNone/>
            </a:pPr>
            <a:endParaRPr lang="en-US" altLang="zh-CN" sz="3600" b="1" dirty="0"/>
          </a:p>
          <a:p>
            <a:pPr marL="0" lvl="0" indent="0">
              <a:buNone/>
            </a:pPr>
            <a:r>
              <a:rPr lang="zh-CN" altLang="en-US" sz="3600" b="1" dirty="0"/>
              <a:t>劣势：并不普适，干扰项很可能就在首句</a:t>
            </a:r>
            <a:endParaRPr lang="en-US" altLang="zh-CN" sz="36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46440" y="1814830"/>
            <a:ext cx="10956167" cy="4195481"/>
          </a:xfrm>
        </p:spPr>
        <p:txBody>
          <a:bodyPr/>
          <a:lstStyle/>
          <a:p>
            <a:pPr marL="0" indent="0">
              <a:buNone/>
            </a:pPr>
            <a:r>
              <a:rPr lang="en-US" altLang="zh-CN" sz="3200" b="1" dirty="0"/>
              <a:t>1</a:t>
            </a:r>
            <a:r>
              <a:rPr lang="zh-CN" altLang="en-US" sz="3200" b="1" dirty="0"/>
              <a:t>、</a:t>
            </a:r>
            <a:r>
              <a:rPr lang="zh-CN" altLang="en-US" sz="3200" b="1" dirty="0">
                <a:latin typeface="微软雅黑" panose="020B0503020204020204" charset="-122"/>
                <a:ea typeface="微软雅黑" panose="020B0503020204020204" charset="-122"/>
              </a:rPr>
              <a:t>针对小标题划词（特征词 趋势词 ）</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随后我们做两手计划</a:t>
            </a: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Plan A</a:t>
            </a:r>
            <a:r>
              <a:rPr lang="zh-CN" altLang="en-US" sz="3200" b="1" dirty="0">
                <a:latin typeface="微软雅黑" panose="020B0503020204020204" charset="-122"/>
                <a:ea typeface="微软雅黑" panose="020B0503020204020204" charset="-122"/>
              </a:rPr>
              <a:t>、扫读整段，找主旨句</a:t>
            </a: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Plan B</a:t>
            </a:r>
            <a:r>
              <a:rPr lang="zh-CN" altLang="en-US" sz="3200" b="1" dirty="0">
                <a:latin typeface="微软雅黑" panose="020B0503020204020204" charset="-122"/>
                <a:ea typeface="微软雅黑" panose="020B0503020204020204" charset="-122"/>
              </a:rPr>
              <a:t>、精读整段，对选项进行排除</a:t>
            </a:r>
            <a:endParaRPr lang="zh-CN" altLang="zh-CN" sz="3200" b="1" dirty="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53755" y="1201420"/>
            <a:ext cx="10956167" cy="4195481"/>
          </a:xfrm>
          <a:effectLst/>
        </p:spPr>
        <p:txBody>
          <a:bodyPr/>
          <a:lstStyle/>
          <a:p>
            <a:pPr marL="0" indent="0" algn="ctr">
              <a:buNone/>
            </a:pPr>
            <a:r>
              <a:rPr lang="en-US" altLang="zh-CN" sz="2400" dirty="0">
                <a:effectLst>
                  <a:outerShdw blurRad="38100" dist="38100" dir="2700000" algn="tl">
                    <a:srgbClr val="000000">
                      <a:alpha val="43137"/>
                    </a:srgbClr>
                  </a:outerShdw>
                </a:effectLst>
              </a:rPr>
              <a:t>List of Headings</a:t>
            </a:r>
            <a:r>
              <a:rPr lang="zh-CN" altLang="en-US" sz="2400" dirty="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C6P40</a:t>
            </a:r>
            <a:r>
              <a:rPr lang="zh-CN" altLang="en-US" sz="2400" dirty="0">
                <a:effectLst>
                  <a:outerShdw blurRad="38100" dist="38100" dir="2700000" algn="tl">
                    <a:srgbClr val="000000">
                      <a:alpha val="43137"/>
                    </a:srgbClr>
                  </a:outerShdw>
                </a:effectLst>
              </a:rPr>
              <a:t>）</a:t>
            </a:r>
          </a:p>
          <a:p>
            <a:pPr marL="0" indent="0">
              <a:buNone/>
            </a:pPr>
            <a:r>
              <a:rPr lang="en-US" altLang="zh-CN" dirty="0" err="1">
                <a:effectLst>
                  <a:outerShdw blurRad="38100" dist="38100" dir="2700000" algn="tl">
                    <a:srgbClr val="000000">
                      <a:alpha val="43137"/>
                    </a:srgbClr>
                  </a:outerShdw>
                </a:effectLst>
              </a:rPr>
              <a:t>i</a:t>
            </a:r>
            <a:r>
              <a:rPr lang="en-US" altLang="zh-CN"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    Avoiding an overcrowded </a:t>
            </a:r>
            <a:r>
              <a:rPr lang="en-US" altLang="zh-CN" sz="2400" dirty="0" err="1">
                <a:effectLst>
                  <a:outerShdw blurRad="38100" dist="38100" dir="2700000" algn="tl">
                    <a:srgbClr val="000000">
                      <a:alpha val="43137"/>
                    </a:srgbClr>
                  </a:outerShdw>
                </a:effectLst>
              </a:rPr>
              <a:t>centre</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ii	A </a:t>
            </a:r>
            <a:r>
              <a:rPr lang="en-US" altLang="zh-CN" dirty="0">
                <a:effectLst>
                  <a:outerShdw blurRad="38100" dist="38100" dir="2700000" algn="tl">
                    <a:srgbClr val="000000">
                      <a:alpha val="43137"/>
                    </a:srgbClr>
                  </a:outerShdw>
                </a:effectLst>
              </a:rPr>
              <a:t>successful </a:t>
            </a:r>
            <a:r>
              <a:rPr lang="en-US" altLang="zh-CN" sz="2400" dirty="0">
                <a:effectLst>
                  <a:outerShdw blurRad="38100" dist="38100" dir="2700000" algn="tl">
                    <a:srgbClr val="000000">
                      <a:alpha val="43137"/>
                    </a:srgbClr>
                  </a:outerShdw>
                </a:effectLst>
              </a:rPr>
              <a:t>exercise in people power</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iii 	The </a:t>
            </a:r>
            <a:r>
              <a:rPr lang="en-US" altLang="zh-CN" dirty="0">
                <a:effectLst>
                  <a:outerShdw blurRad="38100" dist="38100" dir="2700000" algn="tl">
                    <a:srgbClr val="000000">
                      <a:alpha val="43137"/>
                    </a:srgbClr>
                  </a:outerShdw>
                </a:effectLst>
              </a:rPr>
              <a:t>benefits </a:t>
            </a:r>
            <a:r>
              <a:rPr lang="en-US" altLang="zh-CN" sz="2400" dirty="0">
                <a:effectLst>
                  <a:outerShdw blurRad="38100" dist="38100" dir="2700000" algn="tl">
                    <a:srgbClr val="000000">
                      <a:alpha val="43137"/>
                    </a:srgbClr>
                  </a:outerShdw>
                </a:effectLst>
              </a:rPr>
              <a:t>of working together in cities</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iv 	Higher incomes need </a:t>
            </a:r>
            <a:r>
              <a:rPr lang="en-US" altLang="zh-CN" dirty="0">
                <a:effectLst>
                  <a:outerShdw blurRad="38100" dist="38100" dir="2700000" algn="tl">
                    <a:srgbClr val="000000">
                      <a:alpha val="43137"/>
                    </a:srgbClr>
                  </a:outerShdw>
                </a:effectLst>
              </a:rPr>
              <a:t>not </a:t>
            </a:r>
            <a:r>
              <a:rPr lang="en-US" altLang="zh-CN" sz="2400" dirty="0">
                <a:effectLst>
                  <a:outerShdw blurRad="38100" dist="38100" dir="2700000" algn="tl">
                    <a:srgbClr val="000000">
                      <a:alpha val="43137"/>
                    </a:srgbClr>
                  </a:outerShdw>
                </a:effectLst>
              </a:rPr>
              <a:t>mean more cars</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	Economic arguments </a:t>
            </a:r>
            <a:r>
              <a:rPr lang="en-US" altLang="zh-CN" dirty="0">
                <a:effectLst>
                  <a:outerShdw blurRad="38100" dist="38100" dir="2700000" algn="tl">
                    <a:srgbClr val="000000">
                      <a:alpha val="43137"/>
                    </a:srgbClr>
                  </a:outerShdw>
                </a:effectLst>
              </a:rPr>
              <a:t>fail to </a:t>
            </a:r>
            <a:r>
              <a:rPr lang="en-US" altLang="zh-CN" sz="2400" dirty="0">
                <a:effectLst>
                  <a:outerShdw blurRad="38100" dist="38100" dir="2700000" algn="tl">
                    <a:srgbClr val="000000">
                      <a:alpha val="43137"/>
                    </a:srgbClr>
                  </a:outerShdw>
                </a:effectLst>
              </a:rPr>
              <a:t>persuade</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 	The </a:t>
            </a:r>
            <a:r>
              <a:rPr lang="en-US" altLang="zh-CN" dirty="0">
                <a:effectLst>
                  <a:outerShdw blurRad="38100" dist="38100" dir="2700000" algn="tl">
                    <a:srgbClr val="000000">
                      <a:alpha val="43137"/>
                    </a:srgbClr>
                  </a:outerShdw>
                </a:effectLst>
              </a:rPr>
              <a:t>impact </a:t>
            </a:r>
            <a:r>
              <a:rPr lang="en-US" altLang="zh-CN" sz="2400" dirty="0">
                <a:effectLst>
                  <a:outerShdw blurRad="38100" dist="38100" dir="2700000" algn="tl">
                    <a:srgbClr val="000000">
                      <a:alpha val="43137"/>
                    </a:srgbClr>
                  </a:outerShdw>
                </a:effectLst>
              </a:rPr>
              <a:t>of telecommunications on population distribution</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vii	</a:t>
            </a:r>
            <a:r>
              <a:rPr lang="en-US" altLang="zh-CN" dirty="0">
                <a:effectLst>
                  <a:outerShdw blurRad="38100" dist="38100" dir="2700000" algn="tl">
                    <a:srgbClr val="000000">
                      <a:alpha val="43137"/>
                    </a:srgbClr>
                  </a:outerShdw>
                </a:effectLst>
              </a:rPr>
              <a:t>Increases </a:t>
            </a:r>
            <a:r>
              <a:rPr lang="en-US" altLang="zh-CN" sz="2400" dirty="0">
                <a:effectLst>
                  <a:outerShdw blurRad="38100" dist="38100" dir="2700000" algn="tl">
                    <a:srgbClr val="000000">
                      <a:alpha val="43137"/>
                    </a:srgbClr>
                  </a:outerShdw>
                </a:effectLst>
              </a:rPr>
              <a:t>in travelling time</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viii 	Responding to arguments </a:t>
            </a:r>
            <a:r>
              <a:rPr lang="en-US" altLang="zh-CN" dirty="0">
                <a:effectLst>
                  <a:outerShdw blurRad="38100" dist="38100" dir="2700000" algn="tl">
                    <a:srgbClr val="000000">
                      <a:alpha val="43137"/>
                    </a:srgbClr>
                  </a:outerShdw>
                </a:effectLst>
              </a:rPr>
              <a:t>against</a:t>
            </a:r>
            <a:r>
              <a:rPr lang="en-US" altLang="zh-CN" sz="2400" dirty="0">
                <a:effectLst>
                  <a:outerShdw blurRad="38100" dist="38100" dir="2700000" algn="tl">
                    <a:srgbClr val="000000">
                      <a:alpha val="43137"/>
                    </a:srgbClr>
                  </a:outerShdw>
                </a:effectLst>
              </a:rPr>
              <a:t> public transport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第三讲教学计划</a:t>
            </a:r>
          </a:p>
        </p:txBody>
      </p:sp>
      <p:sp>
        <p:nvSpPr>
          <p:cNvPr id="3" name="内容占位符 2"/>
          <p:cNvSpPr>
            <a:spLocks noGrp="1"/>
          </p:cNvSpPr>
          <p:nvPr>
            <p:ph sz="half" idx="1"/>
          </p:nvPr>
        </p:nvSpPr>
        <p:spPr/>
        <p:txBody>
          <a:bodyPr/>
          <a:lstStyle/>
          <a:p>
            <a:pPr marL="0" indent="0">
              <a:buFont typeface="+mj-lt"/>
              <a:buNone/>
            </a:pPr>
            <a:r>
              <a:rPr lang="en-US" altLang="zh-CN" dirty="0"/>
              <a:t>1</a:t>
            </a:r>
            <a:r>
              <a:rPr lang="zh-CN" altLang="en-US" dirty="0"/>
              <a:t>、</a:t>
            </a:r>
            <a:r>
              <a:rPr lang="en-US" altLang="zh-CN" dirty="0"/>
              <a:t>List Of Headings</a:t>
            </a:r>
            <a:r>
              <a:rPr lang="zh-CN" altLang="en-US" dirty="0"/>
              <a:t>题的三种解题方法辨析</a:t>
            </a:r>
            <a:endParaRPr lang="en-US" altLang="zh-CN" dirty="0"/>
          </a:p>
          <a:p>
            <a:pPr marL="0" indent="0">
              <a:buFont typeface="+mj-lt"/>
              <a:buNone/>
            </a:pPr>
            <a:r>
              <a:rPr lang="en-US" altLang="zh-CN" dirty="0"/>
              <a:t>2</a:t>
            </a:r>
            <a:r>
              <a:rPr lang="zh-CN" altLang="en-US" dirty="0"/>
              <a:t>、如何划考点词及精准对应</a:t>
            </a:r>
            <a:endParaRPr lang="en-US" altLang="zh-CN" dirty="0"/>
          </a:p>
          <a:p>
            <a:pPr marL="0" indent="0">
              <a:buFont typeface="+mj-lt"/>
              <a:buNone/>
            </a:pPr>
            <a:r>
              <a:rPr lang="en-US" altLang="zh-CN" dirty="0"/>
              <a:t>3</a:t>
            </a:r>
            <a:r>
              <a:rPr lang="zh-CN" altLang="en-US" dirty="0"/>
              <a:t>、文章各段主旨句的位置对应</a:t>
            </a:r>
            <a:endParaRPr lang="en-US" altLang="zh-CN" dirty="0"/>
          </a:p>
          <a:p>
            <a:pPr marL="0" indent="0">
              <a:buFont typeface="+mj-lt"/>
              <a:buNone/>
            </a:pPr>
            <a:r>
              <a:rPr lang="en-US" altLang="zh-CN" dirty="0"/>
              <a:t>4</a:t>
            </a:r>
            <a:r>
              <a:rPr lang="zh-CN" altLang="en-US" dirty="0"/>
              <a:t>、干扰项的存在意义和辨析</a:t>
            </a:r>
            <a:endParaRPr lang="en-US" altLang="zh-CN" dirty="0"/>
          </a:p>
          <a:p>
            <a:pPr marL="0" indent="0">
              <a:buNone/>
            </a:pP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98815" y="1331595"/>
            <a:ext cx="10956167" cy="4195481"/>
          </a:xfrm>
        </p:spPr>
        <p:txBody>
          <a:bodyPr/>
          <a:lstStyle/>
          <a:p>
            <a:pPr marL="0" indent="0" algn="ctr">
              <a:buNone/>
            </a:pPr>
            <a:r>
              <a:rPr lang="en-US" altLang="zh-CN" sz="2400" dirty="0">
                <a:effectLst>
                  <a:outerShdw blurRad="38100" dist="38100" dir="2700000" algn="tl">
                    <a:srgbClr val="000000">
                      <a:alpha val="43137"/>
                    </a:srgbClr>
                  </a:outerShdw>
                </a:effectLst>
              </a:rPr>
              <a:t>List of Headings</a:t>
            </a:r>
            <a:r>
              <a:rPr lang="zh-CN" altLang="en-US" sz="2400" dirty="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C6P40</a:t>
            </a:r>
            <a:r>
              <a:rPr lang="zh-CN" altLang="en-US" sz="2400" dirty="0">
                <a:effectLst>
                  <a:outerShdw blurRad="38100" dist="38100" dir="2700000" algn="tl">
                    <a:srgbClr val="000000">
                      <a:alpha val="43137"/>
                    </a:srgbClr>
                  </a:outerShdw>
                </a:effectLst>
              </a:rPr>
              <a:t>）</a:t>
            </a:r>
          </a:p>
          <a:p>
            <a:pPr marL="0" indent="0">
              <a:buNone/>
            </a:pPr>
            <a:r>
              <a:rPr lang="en-US" altLang="zh-CN" dirty="0" err="1">
                <a:effectLst>
                  <a:outerShdw blurRad="38100" dist="38100" dir="2700000" algn="tl">
                    <a:srgbClr val="000000">
                      <a:alpha val="43137"/>
                    </a:srgbClr>
                  </a:outerShdw>
                </a:effectLst>
              </a:rPr>
              <a:t>i</a:t>
            </a:r>
            <a:r>
              <a:rPr lang="en-US" altLang="zh-CN" dirty="0">
                <a:effectLst>
                  <a:outerShdw blurRad="38100" dist="38100" dir="2700000" algn="tl">
                    <a:srgbClr val="000000">
                      <a:alpha val="43137"/>
                    </a:srgbClr>
                  </a:outerShdw>
                </a:effectLst>
              </a:rPr>
              <a:t>      </a:t>
            </a:r>
            <a:r>
              <a:rPr lang="en-US" altLang="zh-CN" sz="2400" dirty="0">
                <a:solidFill>
                  <a:srgbClr val="FFFF00"/>
                </a:solidFill>
                <a:effectLst>
                  <a:outerShdw blurRad="38100" dist="38100" dir="2700000" algn="tl">
                    <a:srgbClr val="000000">
                      <a:alpha val="43137"/>
                    </a:srgbClr>
                  </a:outerShdw>
                </a:effectLst>
              </a:rPr>
              <a:t>    </a:t>
            </a:r>
            <a:r>
              <a:rPr lang="en-US" altLang="zh-CN" sz="2400" b="1" dirty="0">
                <a:solidFill>
                  <a:srgbClr val="7030A0"/>
                </a:solidFill>
                <a:effectLst>
                  <a:outerShdw blurRad="38100" dist="38100" dir="2700000" algn="tl">
                    <a:srgbClr val="000000">
                      <a:alpha val="43137"/>
                    </a:srgbClr>
                  </a:outerShdw>
                </a:effectLst>
              </a:rPr>
              <a:t>Avoiding</a:t>
            </a:r>
            <a:r>
              <a:rPr lang="en-US" altLang="zh-CN" sz="2400" b="1" dirty="0">
                <a:solidFill>
                  <a:srgbClr val="FFFF00"/>
                </a:solidFill>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an </a:t>
            </a:r>
            <a:r>
              <a:rPr lang="en-US" altLang="zh-CN" sz="2400" dirty="0">
                <a:solidFill>
                  <a:srgbClr val="FF0000"/>
                </a:solidFill>
                <a:effectLst>
                  <a:outerShdw blurRad="38100" dist="38100" dir="2700000" algn="tl">
                    <a:srgbClr val="000000">
                      <a:alpha val="43137"/>
                    </a:srgbClr>
                  </a:outerShdw>
                </a:effectLst>
              </a:rPr>
              <a:t>overcrowded </a:t>
            </a:r>
            <a:r>
              <a:rPr lang="en-US" altLang="zh-CN" sz="2400" dirty="0" err="1">
                <a:solidFill>
                  <a:srgbClr val="FF0000"/>
                </a:solidFill>
                <a:effectLst>
                  <a:outerShdw blurRad="38100" dist="38100" dir="2700000" algn="tl">
                    <a:srgbClr val="000000">
                      <a:alpha val="43137"/>
                    </a:srgbClr>
                  </a:outerShdw>
                </a:effectLst>
              </a:rPr>
              <a:t>centre</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ii	A </a:t>
            </a:r>
            <a:r>
              <a:rPr lang="en-US" altLang="zh-CN" b="1" dirty="0">
                <a:solidFill>
                  <a:srgbClr val="7030A0"/>
                </a:solidFill>
                <a:effectLst>
                  <a:outerShdw blurRad="38100" dist="38100" dir="2700000" algn="tl">
                    <a:srgbClr val="000000">
                      <a:alpha val="43137"/>
                    </a:srgbClr>
                  </a:outerShdw>
                </a:effectLst>
              </a:rPr>
              <a:t>successful </a:t>
            </a:r>
            <a:r>
              <a:rPr lang="en-US" altLang="zh-CN" sz="2400" dirty="0">
                <a:effectLst>
                  <a:outerShdw blurRad="38100" dist="38100" dir="2700000" algn="tl">
                    <a:srgbClr val="000000">
                      <a:alpha val="43137"/>
                    </a:srgbClr>
                  </a:outerShdw>
                </a:effectLst>
              </a:rPr>
              <a:t>exercise </a:t>
            </a:r>
            <a:r>
              <a:rPr lang="en-US" altLang="zh-CN" sz="2400" dirty="0">
                <a:solidFill>
                  <a:srgbClr val="FF0000"/>
                </a:solidFill>
                <a:effectLst>
                  <a:outerShdw blurRad="38100" dist="38100" dir="2700000" algn="tl">
                    <a:srgbClr val="000000">
                      <a:alpha val="43137"/>
                    </a:srgbClr>
                  </a:outerShdw>
                </a:effectLst>
              </a:rPr>
              <a:t>in people power</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iii 	The</a:t>
            </a:r>
            <a:r>
              <a:rPr lang="en-US" altLang="zh-CN" sz="2400" dirty="0">
                <a:solidFill>
                  <a:srgbClr val="FFFF00"/>
                </a:solidFill>
                <a:effectLst>
                  <a:outerShdw blurRad="38100" dist="38100" dir="2700000" algn="tl">
                    <a:srgbClr val="000000">
                      <a:alpha val="43137"/>
                    </a:srgbClr>
                  </a:outerShdw>
                </a:effectLst>
              </a:rPr>
              <a:t> </a:t>
            </a:r>
            <a:r>
              <a:rPr lang="en-US" altLang="zh-CN" b="1" dirty="0">
                <a:solidFill>
                  <a:srgbClr val="7030A0"/>
                </a:solidFill>
                <a:effectLst>
                  <a:outerShdw blurRad="38100" dist="38100" dir="2700000" algn="tl">
                    <a:srgbClr val="000000">
                      <a:alpha val="43137"/>
                    </a:srgbClr>
                  </a:outerShdw>
                </a:effectLst>
              </a:rPr>
              <a:t>benefits </a:t>
            </a:r>
            <a:r>
              <a:rPr lang="en-US" altLang="zh-CN" sz="2400" dirty="0">
                <a:effectLst>
                  <a:outerShdw blurRad="38100" dist="38100" dir="2700000" algn="tl">
                    <a:srgbClr val="000000">
                      <a:alpha val="43137"/>
                    </a:srgbClr>
                  </a:outerShdw>
                </a:effectLst>
              </a:rPr>
              <a:t>of working together in </a:t>
            </a:r>
            <a:r>
              <a:rPr lang="en-US" altLang="zh-CN" sz="2400" dirty="0">
                <a:solidFill>
                  <a:srgbClr val="FF0000"/>
                </a:solidFill>
                <a:effectLst>
                  <a:outerShdw blurRad="38100" dist="38100" dir="2700000" algn="tl">
                    <a:srgbClr val="000000">
                      <a:alpha val="43137"/>
                    </a:srgbClr>
                  </a:outerShdw>
                </a:effectLst>
              </a:rPr>
              <a:t>cities</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iv 	Higher </a:t>
            </a:r>
            <a:r>
              <a:rPr lang="en-US" altLang="zh-CN" sz="2400" dirty="0">
                <a:solidFill>
                  <a:srgbClr val="FF0000"/>
                </a:solidFill>
                <a:effectLst>
                  <a:outerShdw blurRad="38100" dist="38100" dir="2700000" algn="tl">
                    <a:srgbClr val="000000">
                      <a:alpha val="43137"/>
                    </a:srgbClr>
                  </a:outerShdw>
                </a:effectLst>
              </a:rPr>
              <a:t>incomes</a:t>
            </a:r>
            <a:r>
              <a:rPr lang="en-US" altLang="zh-CN" sz="2400" dirty="0">
                <a:effectLst>
                  <a:outerShdw blurRad="38100" dist="38100" dir="2700000" algn="tl">
                    <a:srgbClr val="000000">
                      <a:alpha val="43137"/>
                    </a:srgbClr>
                  </a:outerShdw>
                </a:effectLst>
              </a:rPr>
              <a:t> need </a:t>
            </a:r>
            <a:r>
              <a:rPr lang="en-US" altLang="zh-CN" b="1" dirty="0">
                <a:solidFill>
                  <a:srgbClr val="7030A0"/>
                </a:solidFill>
                <a:effectLst>
                  <a:outerShdw blurRad="38100" dist="38100" dir="2700000" algn="tl">
                    <a:srgbClr val="000000">
                      <a:alpha val="43137"/>
                    </a:srgbClr>
                  </a:outerShdw>
                </a:effectLst>
              </a:rPr>
              <a:t>not </a:t>
            </a:r>
            <a:r>
              <a:rPr lang="en-US" altLang="zh-CN" sz="2400" dirty="0">
                <a:effectLst>
                  <a:outerShdw blurRad="38100" dist="38100" dir="2700000" algn="tl">
                    <a:srgbClr val="000000">
                      <a:alpha val="43137"/>
                    </a:srgbClr>
                  </a:outerShdw>
                </a:effectLst>
              </a:rPr>
              <a:t>mean more </a:t>
            </a:r>
            <a:r>
              <a:rPr lang="en-US" altLang="zh-CN" sz="2400" dirty="0">
                <a:solidFill>
                  <a:srgbClr val="FF0000"/>
                </a:solidFill>
                <a:effectLst>
                  <a:outerShdw blurRad="38100" dist="38100" dir="2700000" algn="tl">
                    <a:srgbClr val="000000">
                      <a:alpha val="43137"/>
                    </a:srgbClr>
                  </a:outerShdw>
                </a:effectLst>
              </a:rPr>
              <a:t>cars</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	</a:t>
            </a:r>
            <a:r>
              <a:rPr lang="en-US" altLang="zh-CN" sz="2400" dirty="0">
                <a:solidFill>
                  <a:srgbClr val="FF0000"/>
                </a:solidFill>
                <a:effectLst>
                  <a:outerShdw blurRad="38100" dist="38100" dir="2700000" algn="tl">
                    <a:srgbClr val="000000">
                      <a:alpha val="43137"/>
                    </a:srgbClr>
                  </a:outerShdw>
                </a:effectLst>
              </a:rPr>
              <a:t>Economic arguments </a:t>
            </a:r>
            <a:r>
              <a:rPr lang="en-US" altLang="zh-CN" b="1" dirty="0">
                <a:solidFill>
                  <a:srgbClr val="7030A0"/>
                </a:solidFill>
                <a:effectLst>
                  <a:outerShdw blurRad="38100" dist="38100" dir="2700000" algn="tl">
                    <a:srgbClr val="000000">
                      <a:alpha val="43137"/>
                    </a:srgbClr>
                  </a:outerShdw>
                </a:effectLst>
              </a:rPr>
              <a:t>fail to </a:t>
            </a:r>
            <a:r>
              <a:rPr lang="en-US" altLang="zh-CN" sz="2400" dirty="0">
                <a:effectLst>
                  <a:outerShdw blurRad="38100" dist="38100" dir="2700000" algn="tl">
                    <a:srgbClr val="000000">
                      <a:alpha val="43137"/>
                    </a:srgbClr>
                  </a:outerShdw>
                </a:effectLst>
              </a:rPr>
              <a:t>persuade</a:t>
            </a:r>
            <a:endParaRPr lang="zh-CN" altLang="en-US" sz="2400" dirty="0">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 	The </a:t>
            </a:r>
            <a:r>
              <a:rPr lang="en-US" altLang="zh-CN" b="1" dirty="0">
                <a:solidFill>
                  <a:srgbClr val="7030A0"/>
                </a:solidFill>
                <a:effectLst>
                  <a:outerShdw blurRad="38100" dist="38100" dir="2700000" algn="tl">
                    <a:srgbClr val="000000">
                      <a:alpha val="43137"/>
                    </a:srgbClr>
                  </a:outerShdw>
                </a:effectLst>
              </a:rPr>
              <a:t>impact </a:t>
            </a:r>
            <a:r>
              <a:rPr lang="en-US" altLang="zh-CN" sz="2400" dirty="0">
                <a:effectLst>
                  <a:outerShdw blurRad="38100" dist="38100" dir="2700000" algn="tl">
                    <a:srgbClr val="000000">
                      <a:alpha val="43137"/>
                    </a:srgbClr>
                  </a:outerShdw>
                </a:effectLst>
              </a:rPr>
              <a:t>of </a:t>
            </a:r>
            <a:r>
              <a:rPr lang="en-US" altLang="zh-CN" sz="2400" dirty="0">
                <a:solidFill>
                  <a:srgbClr val="FF0000"/>
                </a:solidFill>
                <a:effectLst>
                  <a:outerShdw blurRad="38100" dist="38100" dir="2700000" algn="tl">
                    <a:srgbClr val="000000">
                      <a:alpha val="43137"/>
                    </a:srgbClr>
                  </a:outerShdw>
                </a:effectLst>
              </a:rPr>
              <a:t>telecommunications</a:t>
            </a:r>
            <a:r>
              <a:rPr lang="en-US" altLang="zh-CN" sz="2400" dirty="0">
                <a:effectLst>
                  <a:outerShdw blurRad="38100" dist="38100" dir="2700000" algn="tl">
                    <a:srgbClr val="000000">
                      <a:alpha val="43137"/>
                    </a:srgbClr>
                  </a:outerShdw>
                </a:effectLst>
              </a:rPr>
              <a:t> on </a:t>
            </a:r>
            <a:r>
              <a:rPr lang="en-US" altLang="zh-CN" sz="2400" dirty="0">
                <a:solidFill>
                  <a:srgbClr val="FF0000"/>
                </a:solidFill>
                <a:effectLst>
                  <a:outerShdw blurRad="38100" dist="38100" dir="2700000" algn="tl">
                    <a:srgbClr val="000000">
                      <a:alpha val="43137"/>
                    </a:srgbClr>
                  </a:outerShdw>
                </a:effectLst>
              </a:rPr>
              <a:t>population distribution</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vii	</a:t>
            </a:r>
            <a:r>
              <a:rPr lang="en-US" altLang="zh-CN" b="1" dirty="0">
                <a:solidFill>
                  <a:srgbClr val="7030A0"/>
                </a:solidFill>
                <a:effectLst>
                  <a:outerShdw blurRad="38100" dist="38100" dir="2700000" algn="tl">
                    <a:srgbClr val="000000">
                      <a:alpha val="43137"/>
                    </a:srgbClr>
                  </a:outerShdw>
                </a:effectLst>
              </a:rPr>
              <a:t>Increases </a:t>
            </a:r>
            <a:r>
              <a:rPr lang="en-US" altLang="zh-CN" sz="2400" dirty="0">
                <a:effectLst>
                  <a:outerShdw blurRad="38100" dist="38100" dir="2700000" algn="tl">
                    <a:srgbClr val="000000">
                      <a:alpha val="43137"/>
                    </a:srgbClr>
                  </a:outerShdw>
                </a:effectLst>
              </a:rPr>
              <a:t>in </a:t>
            </a:r>
            <a:r>
              <a:rPr lang="en-US" altLang="zh-CN" sz="2400" dirty="0">
                <a:solidFill>
                  <a:srgbClr val="FF0000"/>
                </a:solidFill>
                <a:effectLst>
                  <a:outerShdw blurRad="38100" dist="38100" dir="2700000" algn="tl">
                    <a:srgbClr val="000000">
                      <a:alpha val="43137"/>
                    </a:srgbClr>
                  </a:outerShdw>
                </a:effectLst>
              </a:rPr>
              <a:t>travelling time</a:t>
            </a:r>
            <a:endParaRPr lang="zh-CN" altLang="en-US" sz="2400" dirty="0">
              <a:solidFill>
                <a:srgbClr val="FF0000"/>
              </a:solidFill>
              <a:effectLst>
                <a:outerShdw blurRad="38100" dist="38100" dir="2700000" algn="tl">
                  <a:srgbClr val="000000">
                    <a:alpha val="43137"/>
                  </a:srgbClr>
                </a:outerShdw>
              </a:effectLst>
            </a:endParaRPr>
          </a:p>
          <a:p>
            <a:pPr marL="0" indent="0">
              <a:buNone/>
            </a:pPr>
            <a:r>
              <a:rPr lang="en-US" altLang="zh-CN" sz="2400" dirty="0">
                <a:effectLst>
                  <a:outerShdw blurRad="38100" dist="38100" dir="2700000" algn="tl">
                    <a:srgbClr val="000000">
                      <a:alpha val="43137"/>
                    </a:srgbClr>
                  </a:outerShdw>
                </a:effectLst>
              </a:rPr>
              <a:t>viii 	Responding to </a:t>
            </a:r>
            <a:r>
              <a:rPr lang="en-US" altLang="zh-CN" sz="2400" dirty="0">
                <a:solidFill>
                  <a:srgbClr val="FF0000"/>
                </a:solidFill>
                <a:effectLst>
                  <a:outerShdw blurRad="38100" dist="38100" dir="2700000" algn="tl">
                    <a:srgbClr val="000000">
                      <a:alpha val="43137"/>
                    </a:srgbClr>
                  </a:outerShdw>
                </a:effectLst>
              </a:rPr>
              <a:t>arguments</a:t>
            </a:r>
            <a:r>
              <a:rPr lang="en-US" altLang="zh-CN" sz="2400" dirty="0">
                <a:effectLst>
                  <a:outerShdw blurRad="38100" dist="38100" dir="2700000" algn="tl">
                    <a:srgbClr val="000000">
                      <a:alpha val="43137"/>
                    </a:srgbClr>
                  </a:outerShdw>
                </a:effectLst>
              </a:rPr>
              <a:t> </a:t>
            </a:r>
            <a:r>
              <a:rPr lang="en-US" altLang="zh-CN" b="1" dirty="0">
                <a:solidFill>
                  <a:srgbClr val="7030A0"/>
                </a:solidFill>
                <a:effectLst>
                  <a:outerShdw blurRad="38100" dist="38100" dir="2700000" algn="tl">
                    <a:srgbClr val="000000">
                      <a:alpha val="43137"/>
                    </a:srgbClr>
                  </a:outerShdw>
                </a:effectLst>
              </a:rPr>
              <a:t>against</a:t>
            </a:r>
            <a:r>
              <a:rPr lang="en-US" altLang="zh-CN" sz="2400" dirty="0">
                <a:solidFill>
                  <a:srgbClr val="FFFF00"/>
                </a:solidFill>
                <a:effectLst>
                  <a:outerShdw blurRad="38100" dist="38100" dir="2700000" algn="tl">
                    <a:srgbClr val="000000">
                      <a:alpha val="43137"/>
                    </a:srgbClr>
                  </a:outerShdw>
                </a:effectLst>
              </a:rPr>
              <a:t> </a:t>
            </a:r>
            <a:r>
              <a:rPr lang="en-US" altLang="zh-CN" sz="2400" dirty="0">
                <a:solidFill>
                  <a:srgbClr val="FF0000"/>
                </a:solidFill>
                <a:effectLst>
                  <a:outerShdw blurRad="38100" dist="38100" dir="2700000" algn="tl">
                    <a:srgbClr val="000000">
                      <a:alpha val="43137"/>
                    </a:srgbClr>
                  </a:outerShdw>
                </a:effectLst>
              </a:rPr>
              <a:t>public transport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sz="half" idx="1"/>
          </p:nvPr>
        </p:nvSpPr>
        <p:spPr bwMode="auto">
          <a:xfrm>
            <a:off x="864773" y="2068204"/>
            <a:ext cx="10439329" cy="304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In fact, Newman believes the main reason for adopting one sort of transport over another is politics: 'The more democratic the process, the more public transport is favored</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He considers Portland, Oregon, a perfect example of this</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Some years ago, federal money was granted to build a new road</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However, local pressure groups forced a referendum over whether to spend the money on light rail instead</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The rail proposal won and the railway worked spectacularly well</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In the years that have followed, more and more rail systems have been put in, dramatically changing the nature of the city</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a:t>
            </a:r>
            <a:endParaRPr kumimoji="0" lang="en-US"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sz="half" idx="1"/>
          </p:nvPr>
        </p:nvSpPr>
        <p:spPr bwMode="auto">
          <a:xfrm>
            <a:off x="832514" y="2036655"/>
            <a:ext cx="978247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In the UK, travel times to work had been stable for at least six centuries, with people avoiding situations that required them to spend more than half an hour travelling to work</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Trains and cars initially allowed people to live at greater distances without taking longer to reach their destination</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However, public infrastructure did not keep pace with urban sprawl, causing massive congestion problems which now make commuting times far higher</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rPr>
              <a:t> </a:t>
            </a:r>
            <a:endParaRPr kumimoji="0" lang="en-US"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ph sz="half" idx="1"/>
          </p:nvPr>
        </p:nvSpPr>
        <p:spPr bwMode="auto">
          <a:xfrm>
            <a:off x="609600" y="1135275"/>
            <a:ext cx="1033669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There is a widespread belief that increasing wealth encourages people to live farther out where cars are the only viable transport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The example of European cities refutes that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They are often wealthier than their American counterparts but have not generated the same level of car use</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In Stockholm, car use has actually fallen in recent years as the city has become larger and wealthier</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A new study makes this point even more starkly</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Developing cities in Asia, such as Jakarta and Bangkok, make more use of the car than wealthy Asian cities such as Tokyo and Singapore</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In cities that developed later, the World Bank and Asian Development Bank discouraged the building of public transport and people have been forced to rely on cars -creating the massive traffic jams that characterize those cities</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rPr>
              <a:t> </a:t>
            </a:r>
            <a:endParaRPr kumimoji="0" lang="en-US"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sz="half" idx="1"/>
          </p:nvPr>
        </p:nvSpPr>
        <p:spPr bwMode="auto">
          <a:xfrm>
            <a:off x="914400" y="1725944"/>
            <a:ext cx="1029693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D</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Newman believes one of the best studies on how cities built for cars might be converted to rail use is The Urban Village report, which used Melbourne as an example</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It found that pushing everyone into the city </a:t>
            </a:r>
            <a:r>
              <a:rPr kumimoji="0" lang="en-US" altLang="zh-CN" b="0" i="0" u="none" strike="noStrike" cap="none" normalizeH="0" baseline="0" dirty="0" err="1">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centre</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was not the best approach</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Instead, the proposal advocated the creation of urban villages at hundreds of sites, mostly around railway stations</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rPr>
              <a:t> </a:t>
            </a:r>
            <a:endParaRPr kumimoji="0" lang="en-US"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sz="half" idx="1"/>
          </p:nvPr>
        </p:nvSpPr>
        <p:spPr bwMode="auto">
          <a:xfrm>
            <a:off x="834887" y="1569945"/>
            <a:ext cx="1029693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lvl="0" indent="0" defTabSz="914400" eaLnBrk="0" fontAlgn="base" hangingPunct="0">
              <a:spcBef>
                <a:spcPct val="0"/>
              </a:spcBef>
              <a:spcAft>
                <a:spcPct val="0"/>
              </a:spcAft>
              <a:buClrTx/>
              <a:buSzTx/>
              <a:buNone/>
            </a:pPr>
            <a:r>
              <a:rPr lang="en-US" altLang="zh-CN" dirty="0">
                <a:latin typeface="Times New Roman" panose="02020603050405020304" pitchFamily="18" charset="0"/>
                <a:ea typeface="等线" panose="02010600030101010101" pitchFamily="2" charset="-122"/>
                <a:cs typeface="Times New Roman" panose="02020603050405020304" pitchFamily="18" charset="0"/>
              </a:rPr>
              <a:t>E  It was once assumed that improvements in telecommunications would lead to more dispersal in the population as people were no longer forced into cities. However, the ISTP team's research demonstrates that the population and job density of cities rose or remained constant in the 1980s after decades of decline. The explanation for this seems to be that it is valuable to place people working in related fields together. 'The new world will largely depend on human creativity, and creativity flourishes where people come together face-to-face.'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18170" y="1457960"/>
            <a:ext cx="10956167" cy="4195481"/>
          </a:xfrm>
        </p:spPr>
        <p:txBody>
          <a:bodyPr/>
          <a:lstStyle/>
          <a:p>
            <a:pPr marL="0" indent="0">
              <a:buNone/>
            </a:pPr>
            <a:r>
              <a:rPr lang="en-US" altLang="zh-CN" sz="3200" b="1" dirty="0"/>
              <a:t>1</a:t>
            </a:r>
            <a:r>
              <a:rPr lang="zh-CN" altLang="en-US" sz="3200" b="1" dirty="0"/>
              <a:t>、</a:t>
            </a:r>
            <a:r>
              <a:rPr lang="zh-CN" altLang="en-US" sz="3200" b="1" dirty="0">
                <a:latin typeface="微软雅黑" panose="020B0503020204020204" charset="-122"/>
                <a:ea typeface="微软雅黑" panose="020B0503020204020204" charset="-122"/>
              </a:rPr>
              <a:t>针对小标题划词（特征词 趋势词 ）</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、扫读整段，找主旨句（转折句</a:t>
            </a:r>
            <a:r>
              <a:rPr lang="en-US" altLang="zh-CN" sz="3200" b="1" dirty="0">
                <a:latin typeface="微软雅黑" panose="020B0503020204020204" charset="-122"/>
                <a:ea typeface="微软雅黑" panose="020B0503020204020204" charset="-122"/>
              </a:rPr>
              <a:t>&gt;</a:t>
            </a:r>
            <a:r>
              <a:rPr lang="zh-CN" altLang="en-US" sz="3200" b="1" dirty="0">
                <a:latin typeface="微软雅黑" panose="020B0503020204020204" charset="-122"/>
                <a:ea typeface="微软雅黑" panose="020B0503020204020204" charset="-122"/>
              </a:rPr>
              <a:t>段首句）</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转折句的理念依然是基于统计法，但比首二末更科学一些</a:t>
            </a:r>
            <a:endParaRPr lang="en-US" altLang="zh-CN" sz="3200" b="1" dirty="0">
              <a:latin typeface="微软雅黑" panose="020B0503020204020204" charset="-122"/>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1" y="1330049"/>
            <a:ext cx="10956167" cy="4195481"/>
          </a:xfrm>
        </p:spPr>
        <p:txBody>
          <a:bodyPr/>
          <a:lstStyle/>
          <a:p>
            <a:pPr marL="0" indent="0">
              <a:buNone/>
            </a:pPr>
            <a:r>
              <a:rPr lang="en-US" altLang="zh-CN" sz="3200" b="1" dirty="0"/>
              <a:t>1</a:t>
            </a:r>
            <a:r>
              <a:rPr lang="zh-CN" altLang="en-US" sz="3200" b="1" dirty="0"/>
              <a:t>、</a:t>
            </a:r>
            <a:r>
              <a:rPr lang="zh-CN" altLang="en-US" sz="3200" b="1" dirty="0">
                <a:latin typeface="微软雅黑" panose="020B0503020204020204" charset="-122"/>
                <a:ea typeface="微软雅黑" panose="020B0503020204020204" charset="-122"/>
              </a:rPr>
              <a:t>针对小标题划词（特征词 趋势词 ）</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、扫读整段，找主旨句（转折句</a:t>
            </a:r>
            <a:r>
              <a:rPr lang="en-US" altLang="zh-CN" sz="3200" b="1" dirty="0">
                <a:latin typeface="微软雅黑" panose="020B0503020204020204" charset="-122"/>
                <a:ea typeface="微软雅黑" panose="020B0503020204020204" charset="-122"/>
              </a:rPr>
              <a:t>&gt;</a:t>
            </a:r>
            <a:r>
              <a:rPr lang="zh-CN" altLang="en-US" sz="3200" b="1" dirty="0">
                <a:latin typeface="微软雅黑" panose="020B0503020204020204" charset="-122"/>
                <a:ea typeface="微软雅黑" panose="020B0503020204020204" charset="-122"/>
              </a:rPr>
              <a:t>段首句）</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3</a:t>
            </a:r>
            <a:r>
              <a:rPr lang="zh-CN" altLang="en-US" sz="3200" b="1" dirty="0">
                <a:latin typeface="微软雅黑" panose="020B0503020204020204" charset="-122"/>
                <a:ea typeface="微软雅黑" panose="020B0503020204020204" charset="-122"/>
              </a:rPr>
              <a:t>、以句定句，先选特征段</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en-US" altLang="zh-CN" sz="3200" b="1" dirty="0">
                <a:latin typeface="微软雅黑" panose="020B0503020204020204" charset="-122"/>
                <a:ea typeface="微软雅黑" panose="020B0503020204020204" charset="-122"/>
              </a:rPr>
              <a:t>4</a:t>
            </a:r>
            <a:r>
              <a:rPr lang="zh-CN" altLang="en-US" sz="3200" b="1" dirty="0">
                <a:latin typeface="微软雅黑" panose="020B0503020204020204" charset="-122"/>
                <a:ea typeface="微软雅黑" panose="020B0503020204020204" charset="-122"/>
              </a:rPr>
              <a:t>、不确定的再通读整段，用排除法解题</a:t>
            </a:r>
            <a:endParaRPr lang="en-US" altLang="zh-CN" sz="3200" b="1" dirty="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12979" y="948634"/>
            <a:ext cx="10956167" cy="4195481"/>
          </a:xfrm>
        </p:spPr>
        <p:txBody>
          <a:bodyPr/>
          <a:lstStyle/>
          <a:p>
            <a:pPr marL="0" indent="0">
              <a:buNone/>
            </a:pPr>
            <a:r>
              <a:rPr lang="en-US" altLang="zh-CN" dirty="0"/>
              <a:t>       List of Headings</a:t>
            </a:r>
            <a:r>
              <a:rPr lang="zh-CN" altLang="en-US" dirty="0"/>
              <a:t>（</a:t>
            </a:r>
            <a:r>
              <a:rPr lang="en-US" altLang="zh-CN" dirty="0"/>
              <a:t>C8P89</a:t>
            </a:r>
            <a:r>
              <a:rPr lang="zh-CN" altLang="en-US" dirty="0"/>
              <a:t>）</a:t>
            </a:r>
            <a:endParaRPr lang="en-US" altLang="zh-CN" dirty="0"/>
          </a:p>
          <a:p>
            <a:pPr marL="0" indent="0">
              <a:buNone/>
            </a:pPr>
            <a:endParaRPr lang="zh-CN" altLang="zh-CN" dirty="0"/>
          </a:p>
          <a:p>
            <a:pPr marL="0" indent="0">
              <a:buNone/>
            </a:pPr>
            <a:r>
              <a:rPr lang="zh-CN" altLang="zh-CN" dirty="0"/>
              <a:t>　　</a:t>
            </a:r>
            <a:r>
              <a:rPr lang="en-US" altLang="zh-CN" dirty="0" err="1"/>
              <a:t>i</a:t>
            </a:r>
            <a:r>
              <a:rPr lang="en-US" altLang="zh-CN" dirty="0"/>
              <a:t>   The influence of </a:t>
            </a:r>
            <a:r>
              <a:rPr lang="en-US" altLang="zh-CN" dirty="0" err="1"/>
              <a:t>Monbusho</a:t>
            </a:r>
            <a:r>
              <a:rPr lang="en-US" altLang="zh-CN" dirty="0"/>
              <a:t> </a:t>
            </a:r>
            <a:endParaRPr lang="zh-CN" altLang="zh-CN" dirty="0"/>
          </a:p>
          <a:p>
            <a:pPr marL="0" indent="0">
              <a:buNone/>
            </a:pPr>
            <a:r>
              <a:rPr lang="zh-CN" altLang="zh-CN" dirty="0"/>
              <a:t>　　</a:t>
            </a:r>
            <a:r>
              <a:rPr lang="en-US" altLang="zh-CN" dirty="0"/>
              <a:t>ii   Helping less successful students </a:t>
            </a:r>
            <a:endParaRPr lang="zh-CN" altLang="zh-CN" dirty="0"/>
          </a:p>
          <a:p>
            <a:pPr marL="0" indent="0">
              <a:buNone/>
            </a:pPr>
            <a:r>
              <a:rPr lang="zh-CN" altLang="zh-CN" dirty="0"/>
              <a:t>　　</a:t>
            </a:r>
            <a:r>
              <a:rPr lang="en-US" altLang="zh-CN" dirty="0"/>
              <a:t>iii  The success of compulsory education </a:t>
            </a:r>
            <a:endParaRPr lang="zh-CN" altLang="zh-CN" dirty="0"/>
          </a:p>
          <a:p>
            <a:pPr marL="0" indent="0">
              <a:buNone/>
            </a:pPr>
            <a:r>
              <a:rPr lang="zh-CN" altLang="zh-CN" dirty="0"/>
              <a:t>　　</a:t>
            </a:r>
            <a:r>
              <a:rPr lang="en-US" altLang="zh-CN" dirty="0"/>
              <a:t>iv  Research findings concerning achievements in </a:t>
            </a:r>
            <a:r>
              <a:rPr lang="en-US" altLang="zh-CN" dirty="0" err="1"/>
              <a:t>maths</a:t>
            </a:r>
            <a:r>
              <a:rPr lang="en-US" altLang="zh-CN" dirty="0"/>
              <a:t> </a:t>
            </a:r>
            <a:endParaRPr lang="zh-CN" altLang="zh-CN" dirty="0"/>
          </a:p>
          <a:p>
            <a:pPr marL="0" indent="0">
              <a:buNone/>
            </a:pPr>
            <a:r>
              <a:rPr lang="zh-CN" altLang="zh-CN" dirty="0"/>
              <a:t>　　</a:t>
            </a:r>
            <a:r>
              <a:rPr lang="en-US" altLang="zh-CN" dirty="0"/>
              <a:t>v   The typical format of a </a:t>
            </a:r>
            <a:r>
              <a:rPr lang="en-US" altLang="zh-CN" dirty="0" err="1"/>
              <a:t>maths</a:t>
            </a:r>
            <a:r>
              <a:rPr lang="en-US" altLang="zh-CN" dirty="0"/>
              <a:t> lesson </a:t>
            </a:r>
            <a:endParaRPr lang="zh-CN" altLang="zh-CN" dirty="0"/>
          </a:p>
          <a:p>
            <a:pPr marL="0" indent="0">
              <a:buNone/>
            </a:pPr>
            <a:r>
              <a:rPr lang="zh-CN" altLang="zh-CN" dirty="0"/>
              <a:t>　　</a:t>
            </a:r>
            <a:r>
              <a:rPr lang="en-US" altLang="zh-CN" dirty="0"/>
              <a:t>vi  Comparative expenditure on </a:t>
            </a:r>
            <a:r>
              <a:rPr lang="en-US" altLang="zh-CN" dirty="0" err="1"/>
              <a:t>maths</a:t>
            </a:r>
            <a:r>
              <a:rPr lang="en-US" altLang="zh-CN" dirty="0"/>
              <a:t> education </a:t>
            </a:r>
            <a:endParaRPr lang="zh-CN" altLang="zh-CN" dirty="0"/>
          </a:p>
          <a:p>
            <a:pPr marL="0" indent="0">
              <a:buNone/>
            </a:pPr>
            <a:r>
              <a:rPr lang="zh-CN" altLang="zh-CN" dirty="0"/>
              <a:t>　　</a:t>
            </a:r>
            <a:r>
              <a:rPr lang="en-US" altLang="zh-CN" dirty="0"/>
              <a:t>vii  Background to middle-years education in Japan </a:t>
            </a:r>
            <a:endParaRPr lang="zh-CN" altLang="zh-CN" dirty="0"/>
          </a:p>
          <a:p>
            <a:pPr marL="0" indent="0">
              <a:buNone/>
            </a:pPr>
            <a:r>
              <a:rPr lang="zh-CN" altLang="zh-CN" dirty="0"/>
              <a:t>　　</a:t>
            </a:r>
            <a:r>
              <a:rPr lang="en-US" altLang="zh-CN" dirty="0"/>
              <a:t>viii The key to Japanese successes in </a:t>
            </a:r>
            <a:r>
              <a:rPr lang="en-US" altLang="zh-CN" dirty="0" err="1"/>
              <a:t>maths</a:t>
            </a:r>
            <a:r>
              <a:rPr lang="en-US" altLang="zh-CN" dirty="0"/>
              <a:t> education </a:t>
            </a:r>
            <a:endParaRPr lang="zh-CN" altLang="zh-CN" dirty="0"/>
          </a:p>
          <a:p>
            <a:pPr marL="0" indent="0">
              <a:buNone/>
            </a:pPr>
            <a:r>
              <a:rPr lang="zh-CN" altLang="zh-CN" dirty="0"/>
              <a:t>　　</a:t>
            </a:r>
            <a:r>
              <a:rPr lang="en-US" altLang="zh-CN" dirty="0"/>
              <a:t>ix  The role of homework correction </a:t>
            </a:r>
            <a:endParaRPr lang="en-US" altLang="zh-CN" sz="2000" b="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21134" y="1568066"/>
            <a:ext cx="10956167" cy="4195481"/>
          </a:xfrm>
        </p:spPr>
        <p:txBody>
          <a:bodyPr/>
          <a:lstStyle/>
          <a:p>
            <a:pPr marL="0" indent="0">
              <a:buNone/>
            </a:pPr>
            <a:r>
              <a:rPr lang="en-US" altLang="zh-CN" sz="3200" b="1" dirty="0"/>
              <a:t>Example                Answer</a:t>
            </a:r>
          </a:p>
          <a:p>
            <a:pPr marL="0" indent="0">
              <a:buNone/>
            </a:pPr>
            <a:r>
              <a:rPr lang="en-US" altLang="zh-CN" sz="3200" b="1" dirty="0"/>
              <a:t>Section A              iv</a:t>
            </a:r>
          </a:p>
          <a:p>
            <a:pPr marL="0" indent="0">
              <a:buNone/>
            </a:pPr>
            <a:r>
              <a:rPr lang="en-US" altLang="zh-CN" sz="3200" b="1" dirty="0"/>
              <a:t>1 Section B</a:t>
            </a:r>
          </a:p>
          <a:p>
            <a:pPr marL="0" indent="0">
              <a:buNone/>
            </a:pPr>
            <a:r>
              <a:rPr lang="en-US" altLang="zh-CN" sz="3200" b="1" dirty="0"/>
              <a:t>2 Section C</a:t>
            </a:r>
          </a:p>
          <a:p>
            <a:pPr marL="0" indent="0">
              <a:buNone/>
            </a:pPr>
            <a:r>
              <a:rPr lang="en-US" altLang="zh-CN" sz="3200" b="1" dirty="0"/>
              <a:t>3 Section D</a:t>
            </a:r>
          </a:p>
          <a:p>
            <a:pPr marL="0" indent="0">
              <a:buNone/>
            </a:pPr>
            <a:r>
              <a:rPr lang="en-US" altLang="zh-CN" sz="3200" b="1" dirty="0"/>
              <a:t>4 Section E</a:t>
            </a:r>
          </a:p>
          <a:p>
            <a:pPr marL="0" indent="0">
              <a:buNone/>
            </a:pPr>
            <a:r>
              <a:rPr lang="en-US" altLang="zh-CN" sz="3200" b="1" dirty="0"/>
              <a:t>5 Section F</a:t>
            </a:r>
          </a:p>
          <a:p>
            <a:pPr marL="0" indent="0">
              <a:buNone/>
            </a:pPr>
            <a:endParaRPr lang="en-US" altLang="zh-CN" sz="2000" b="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先交待一个大前提</a:t>
            </a:r>
          </a:p>
        </p:txBody>
      </p:sp>
      <p:sp>
        <p:nvSpPr>
          <p:cNvPr id="3" name="内容占位符 2"/>
          <p:cNvSpPr>
            <a:spLocks noGrp="1"/>
          </p:cNvSpPr>
          <p:nvPr>
            <p:ph sz="half" idx="1"/>
          </p:nvPr>
        </p:nvSpPr>
        <p:spPr/>
        <p:txBody>
          <a:bodyPr/>
          <a:lstStyle/>
          <a:p>
            <a:pPr marL="0" indent="0">
              <a:buNone/>
            </a:pPr>
            <a:r>
              <a:rPr lang="en-US" altLang="zh-CN" sz="3200" b="1" dirty="0">
                <a:latin typeface="微软雅黑" panose="020B0503020204020204" charset="-122"/>
                <a:ea typeface="微软雅黑" panose="020B0503020204020204" charset="-122"/>
              </a:rPr>
              <a:t>LOH</a:t>
            </a:r>
            <a:r>
              <a:rPr lang="zh-CN" altLang="en-US" sz="3200" b="1" dirty="0">
                <a:latin typeface="微软雅黑" panose="020B0503020204020204" charset="-122"/>
                <a:ea typeface="微软雅黑" panose="020B0503020204020204" charset="-122"/>
              </a:rPr>
              <a:t>出现在文章的最前面，但并不代表必须要先做</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如上节课</a:t>
            </a:r>
            <a:r>
              <a:rPr lang="en-US" altLang="zh-CN" sz="3200" b="1" dirty="0">
                <a:latin typeface="微软雅黑" panose="020B0503020204020204" charset="-122"/>
                <a:ea typeface="微软雅黑" panose="020B0503020204020204" charset="-122"/>
              </a:rPr>
              <a:t>information</a:t>
            </a:r>
            <a:r>
              <a:rPr lang="zh-CN" altLang="en-US" sz="3200" b="1" dirty="0">
                <a:latin typeface="微软雅黑" panose="020B0503020204020204" charset="-122"/>
                <a:ea typeface="微软雅黑" panose="020B0503020204020204" charset="-122"/>
              </a:rPr>
              <a:t>（段落信息配对题）所说</a:t>
            </a: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先做其他题，可以帮助我们推出一部分答案</a:t>
            </a:r>
            <a:endParaRPr lang="zh-CN" altLang="zh-CN" sz="3200" b="1" dirty="0">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041400"/>
            <a:ext cx="11449877" cy="4195481"/>
          </a:xfrm>
        </p:spPr>
        <p:txBody>
          <a:bodyPr/>
          <a:lstStyle/>
          <a:p>
            <a:pPr marL="0" indent="0">
              <a:buNone/>
            </a:pPr>
            <a:r>
              <a:rPr lang="en-US" altLang="zh-CN" sz="2400" b="1" dirty="0"/>
              <a:t>B</a:t>
            </a:r>
            <a:r>
              <a:rPr lang="en-US" altLang="zh-CN" sz="2400" dirty="0"/>
              <a:t>  Lower secondary schools in Japan cover three school years, from the seventh grade (age 13) to the ninth grade (age 15). Virtually all pupils at this stage attend state schools: only 3 per cent are in the private sector. Schools are usually modern in design, set well back from the road and spacious inside. Classrooms are large and pupils sit at single desks in rows. Lessons last for a </a:t>
            </a:r>
            <a:r>
              <a:rPr lang="en-US" altLang="zh-CN" sz="2400" dirty="0" err="1"/>
              <a:t>standardised</a:t>
            </a:r>
            <a:r>
              <a:rPr lang="en-US" altLang="zh-CN" sz="2400" dirty="0"/>
              <a:t> 50 minutes and are always followed by a 10-minute break, which gives the pupils a chance to let off steam. Teachers begin with a formal address and mutual bowing, and then concentrate on whole-class teaching. </a:t>
            </a:r>
            <a:endParaRPr lang="zh-CN" altLang="zh-CN" sz="2400" dirty="0"/>
          </a:p>
          <a:p>
            <a:pPr marL="0" indent="0">
              <a:buNone/>
            </a:pPr>
            <a:endParaRPr lang="en-US" altLang="zh-CN" sz="2400" dirty="0"/>
          </a:p>
          <a:p>
            <a:pPr marL="0" indent="0">
              <a:buNone/>
            </a:pPr>
            <a:r>
              <a:rPr lang="en-US" altLang="zh-CN" sz="2400" dirty="0"/>
              <a:t>Classes are large - usually about 40 - and are </a:t>
            </a:r>
            <a:r>
              <a:rPr lang="en-US" altLang="zh-CN" sz="2400" dirty="0" err="1"/>
              <a:t>unstreamed</a:t>
            </a:r>
            <a:r>
              <a:rPr lang="en-US" altLang="zh-CN" sz="2400" dirty="0"/>
              <a:t>. Pupils stay in the same class for all lessons throughout the school and develop considerable class identity and loyalty. Pupils attend the school in their own </a:t>
            </a:r>
            <a:r>
              <a:rPr lang="en-US" altLang="zh-CN" sz="2400" dirty="0" err="1"/>
              <a:t>neighbourhood</a:t>
            </a:r>
            <a:r>
              <a:rPr lang="en-US" altLang="zh-CN" sz="2400" dirty="0"/>
              <a:t>, which in theory removes ranking by school. In practice in Tokyo, because of the relative concentration of schools, there is some competition to get into the 'better' school in a particular area. </a:t>
            </a:r>
            <a:endParaRPr lang="en-US" altLang="zh-CN" sz="2400" b="1"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041400"/>
            <a:ext cx="11449877" cy="4195481"/>
          </a:xfrm>
        </p:spPr>
        <p:txBody>
          <a:bodyPr/>
          <a:lstStyle/>
          <a:p>
            <a:pPr marL="0" indent="0">
              <a:buNone/>
            </a:pPr>
            <a:r>
              <a:rPr lang="en-US" altLang="zh-CN" b="1" dirty="0"/>
              <a:t>C</a:t>
            </a:r>
            <a:r>
              <a:rPr lang="en-US" altLang="zh-CN" dirty="0"/>
              <a:t>  Traditional ways of teaching form the basis of the lesson and the remarkably quiet classes take their own notes of the points made and the examples demonstrated. Everyone has their own copy of the textbook supplied by the central education authority, </a:t>
            </a:r>
            <a:r>
              <a:rPr lang="en-US" altLang="zh-CN" dirty="0" err="1"/>
              <a:t>Monbusho</a:t>
            </a:r>
            <a:r>
              <a:rPr lang="en-US" altLang="zh-CN" dirty="0"/>
              <a:t>, as part of the concept of free compulsory education up to the age of 15. These textbooks are, on the whole, small, presumably inexpensive to produce, but well set out and logically developed. (One teacher was particularly keen to introduce </a:t>
            </a:r>
            <a:r>
              <a:rPr lang="en-US" altLang="zh-CN" dirty="0" err="1"/>
              <a:t>colour</a:t>
            </a:r>
            <a:r>
              <a:rPr lang="en-US" altLang="zh-CN" dirty="0"/>
              <a:t> and pictures into </a:t>
            </a:r>
            <a:r>
              <a:rPr lang="en-US" altLang="zh-CN" dirty="0" err="1"/>
              <a:t>maths</a:t>
            </a:r>
            <a:r>
              <a:rPr lang="en-US" altLang="zh-CN" dirty="0"/>
              <a:t> textbooks: he felt this would make them more accessible to pupils brought up in a cartoon culture. ) Besides approving textbooks, </a:t>
            </a:r>
            <a:r>
              <a:rPr lang="en-US" altLang="zh-CN" dirty="0" err="1"/>
              <a:t>Monbusho</a:t>
            </a:r>
            <a:r>
              <a:rPr lang="en-US" altLang="zh-CN" dirty="0"/>
              <a:t> also decides the highly </a:t>
            </a:r>
            <a:r>
              <a:rPr lang="en-US" altLang="zh-CN" dirty="0" err="1"/>
              <a:t>centralised</a:t>
            </a:r>
            <a:r>
              <a:rPr lang="en-US" altLang="zh-CN" dirty="0"/>
              <a:t> national curriculum and how it is to be delivered.</a:t>
            </a:r>
            <a:endParaRPr lang="en-US" altLang="zh-CN" sz="2400" b="1"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6591" y="908878"/>
            <a:ext cx="11449877" cy="4195481"/>
          </a:xfrm>
        </p:spPr>
        <p:txBody>
          <a:bodyPr/>
          <a:lstStyle/>
          <a:p>
            <a:pPr marL="0" indent="0">
              <a:buNone/>
            </a:pPr>
            <a:r>
              <a:rPr lang="en-US" altLang="zh-CN" sz="2400" b="1" dirty="0"/>
              <a:t>D</a:t>
            </a:r>
            <a:r>
              <a:rPr lang="en-US" altLang="zh-CN" sz="2400" dirty="0"/>
              <a:t>  Lessons all follow the same pattern. At the beginning, the pupils put solutions to the homework on the board, then the teachers comment, correct or elaborate as necessary. Pupils mark their own homework: this is an important principle in Japanese schooling as it enables pupils to see where and why they made a mistake, so that these can be avoided in future. No one minds mistakes or ignorance as long as you are prepared to learn from them. After the homework has been discussed, the teacher explains the topic of the lesson, slowly and with a lot of repetition and elaboration. Examples are demonstrated on the board; questions from the textbook are worked through first with the class, and then the class is set questions from the textbook to do individually. Only rarely are supplementary worksheets distributed in a </a:t>
            </a:r>
            <a:r>
              <a:rPr lang="en-US" altLang="zh-CN" sz="2400" dirty="0" err="1"/>
              <a:t>maths</a:t>
            </a:r>
            <a:r>
              <a:rPr lang="en-US" altLang="zh-CN" sz="2400" dirty="0"/>
              <a:t> class. The impression is that the logical nature of the textbooks and their comprehensive coverage of different types of examples, combined with the relative homogeneity of the class, renders work sheets unnecessary. At this point, the teacher would circulate and make sure that all the pupils were coping well.</a:t>
            </a:r>
            <a:endParaRPr lang="en-US" altLang="zh-CN" sz="2400" b="1"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041400"/>
            <a:ext cx="11449877" cy="4195481"/>
          </a:xfrm>
        </p:spPr>
        <p:txBody>
          <a:bodyPr/>
          <a:lstStyle/>
          <a:p>
            <a:pPr marL="0" indent="0">
              <a:buNone/>
            </a:pPr>
            <a:r>
              <a:rPr lang="en-US" altLang="zh-CN" sz="2400" b="1" dirty="0"/>
              <a:t>E</a:t>
            </a:r>
            <a:r>
              <a:rPr lang="en-US" altLang="zh-CN" sz="2400" dirty="0"/>
              <a:t>  It is remarkable that large, mixed-ability classes could be kept together for </a:t>
            </a:r>
            <a:r>
              <a:rPr lang="en-US" altLang="zh-CN" sz="2400" dirty="0" err="1"/>
              <a:t>maths</a:t>
            </a:r>
            <a:r>
              <a:rPr lang="en-US" altLang="zh-CN" sz="2400" dirty="0"/>
              <a:t> throughout all their compulsory schooling from 6 to 15. Teachers say that they give individual help at the end of a lesson or after school, setting extra work if necessary. In observed lessons, any strugglers would be assisted by the teacher or quietly seek help from their </a:t>
            </a:r>
            <a:r>
              <a:rPr lang="en-US" altLang="zh-CN" sz="2400" dirty="0" err="1"/>
              <a:t>neighbour</a:t>
            </a:r>
            <a:r>
              <a:rPr lang="en-US" altLang="zh-CN" sz="2400" dirty="0"/>
              <a:t>. Carefully fostered class identity makes pupils keen to help each other - anyway, it is in their interests since the class progresses together. </a:t>
            </a:r>
            <a:endParaRPr lang="zh-CN" altLang="zh-CN" sz="2400" dirty="0"/>
          </a:p>
          <a:p>
            <a:pPr marL="0" indent="0">
              <a:buNone/>
            </a:pPr>
            <a:r>
              <a:rPr lang="en-US" altLang="zh-CN" sz="2400" dirty="0"/>
              <a:t>This scarcely seems adequate help to enable slow learners to keep up. However, the Japanese attitude towards education runs along the lines of 'if you work hard enough, you can do almost anything'. Parents are kept closely informed of their children's progress and will play a part in helping their children to keep up with class, sending them to '</a:t>
            </a:r>
            <a:r>
              <a:rPr lang="en-US" altLang="zh-CN" sz="2400" dirty="0" err="1"/>
              <a:t>Juku</a:t>
            </a:r>
            <a:r>
              <a:rPr lang="en-US" altLang="zh-CN" sz="2400" dirty="0"/>
              <a:t>' (private evening tuition) if extra help is needed and encouraging them to work harder. It seems to work, at least for 95 per cent of the school population. </a:t>
            </a:r>
            <a:endParaRPr lang="en-US" altLang="zh-CN" sz="2400" b="1"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1398905"/>
            <a:ext cx="10515600" cy="539750"/>
          </a:xfrm>
        </p:spPr>
        <p:txBody>
          <a:bodyPr/>
          <a:lstStyle/>
          <a:p>
            <a:r>
              <a:rPr lang="en-US" altLang="zh-CN" dirty="0"/>
              <a:t> </a:t>
            </a:r>
            <a:endParaRPr lang="zh-CN" altLang="en-US" dirty="0"/>
          </a:p>
        </p:txBody>
      </p:sp>
      <p:sp>
        <p:nvSpPr>
          <p:cNvPr id="3" name="内容占位符 2"/>
          <p:cNvSpPr>
            <a:spLocks noGrp="1"/>
          </p:cNvSpPr>
          <p:nvPr>
            <p:ph sz="half" idx="1"/>
          </p:nvPr>
        </p:nvSpPr>
        <p:spPr>
          <a:xfrm>
            <a:off x="576469" y="1503798"/>
            <a:ext cx="11039061" cy="4195481"/>
          </a:xfrm>
        </p:spPr>
        <p:txBody>
          <a:bodyPr/>
          <a:lstStyle/>
          <a:p>
            <a:pPr marL="0" indent="0">
              <a:buNone/>
            </a:pPr>
            <a:r>
              <a:rPr lang="en-US" altLang="zh-CN" b="1" dirty="0"/>
              <a:t>F</a:t>
            </a:r>
            <a:r>
              <a:rPr lang="en-US" altLang="zh-CN" dirty="0"/>
              <a:t>  So what are the major contributing factors in the success of </a:t>
            </a:r>
            <a:r>
              <a:rPr lang="en-US" altLang="zh-CN" dirty="0" err="1"/>
              <a:t>maths</a:t>
            </a:r>
            <a:r>
              <a:rPr lang="en-US" altLang="zh-CN" dirty="0"/>
              <a:t> teaching? Clearly, attitudes are important. Education is valued greatly in Japanese culture; </a:t>
            </a:r>
            <a:r>
              <a:rPr lang="en-US" altLang="zh-CN" dirty="0" err="1"/>
              <a:t>maths</a:t>
            </a:r>
            <a:r>
              <a:rPr lang="en-US" altLang="zh-CN" dirty="0"/>
              <a:t> is </a:t>
            </a:r>
            <a:r>
              <a:rPr lang="en-US" altLang="zh-CN" dirty="0" err="1"/>
              <a:t>recognised</a:t>
            </a:r>
            <a:r>
              <a:rPr lang="en-US" altLang="zh-CN" dirty="0"/>
              <a:t> as an important compulsory subject throughout schooling; and the emphasis is on hard work coupled with a focus on accuracy. </a:t>
            </a:r>
            <a:endParaRPr lang="zh-CN" altLang="zh-CN" dirty="0"/>
          </a:p>
          <a:p>
            <a:pPr marL="0" indent="0">
              <a:buNone/>
            </a:pPr>
            <a:r>
              <a:rPr lang="en-US" altLang="zh-CN" dirty="0"/>
              <a:t>Other relevant points relate to the supportive attitude of a class towards slower pupils, the lack of competition within a class, and the positive emphasis on learning for oneself and improving one's own standard. And the view of repetitively boring lessons and learning the facts by heart, which is sometimes quoted in relation to Japanese classes, may be unfair and unjustified. No poor </a:t>
            </a:r>
            <a:r>
              <a:rPr lang="en-US" altLang="zh-CN" dirty="0" err="1"/>
              <a:t>maths</a:t>
            </a:r>
            <a:r>
              <a:rPr lang="en-US" altLang="zh-CN" dirty="0"/>
              <a:t> lessons were observed. They were mainly good and one or two were inspirational.</a:t>
            </a:r>
            <a:endParaRPr lang="zh-CN"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984042" y="1134166"/>
            <a:ext cx="10346568" cy="4195481"/>
          </a:xfrm>
        </p:spPr>
        <p:txBody>
          <a:bodyPr/>
          <a:lstStyle/>
          <a:p>
            <a:pPr marL="0" indent="0">
              <a:lnSpc>
                <a:spcPct val="150000"/>
              </a:lnSpc>
              <a:buNone/>
            </a:pPr>
            <a:r>
              <a:rPr lang="zh-CN" altLang="en-US" sz="3200" b="1" dirty="0">
                <a:latin typeface="微软雅黑" panose="020B0503020204020204" charset="-122"/>
                <a:ea typeface="微软雅黑" panose="020B0503020204020204" charset="-122"/>
              </a:rPr>
              <a:t>无论使用任何哪种方法</a:t>
            </a:r>
            <a:endParaRPr lang="en-US" altLang="zh-CN" sz="3200" b="1" dirty="0">
              <a:latin typeface="微软雅黑" panose="020B0503020204020204" charset="-122"/>
              <a:ea typeface="微软雅黑" panose="020B0503020204020204" charset="-122"/>
            </a:endParaRPr>
          </a:p>
          <a:p>
            <a:pPr marL="0" indent="0">
              <a:lnSpc>
                <a:spcPct val="150000"/>
              </a:lnSpc>
              <a:buNone/>
            </a:pPr>
            <a:r>
              <a:rPr lang="zh-CN" altLang="en-US" sz="3200" b="1" dirty="0">
                <a:latin typeface="微软雅黑" panose="020B0503020204020204" charset="-122"/>
                <a:ea typeface="微软雅黑" panose="020B0503020204020204" charset="-122"/>
              </a:rPr>
              <a:t>都要格外注意以下三点：</a:t>
            </a:r>
            <a:endParaRPr lang="en-US" altLang="zh-CN" sz="3200" b="1" dirty="0">
              <a:latin typeface="微软雅黑" panose="020B0503020204020204" charset="-122"/>
              <a:ea typeface="微软雅黑" panose="020B0503020204020204" charset="-122"/>
            </a:endParaRPr>
          </a:p>
          <a:p>
            <a:pPr marL="0" indent="0">
              <a:lnSpc>
                <a:spcPct val="150000"/>
              </a:lnSpc>
              <a:buNone/>
            </a:pPr>
            <a:r>
              <a:rPr lang="en-US" altLang="zh-CN" sz="3200" b="1" dirty="0">
                <a:latin typeface="微软雅黑" panose="020B0503020204020204" charset="-122"/>
                <a:ea typeface="微软雅黑" panose="020B0503020204020204" charset="-122"/>
              </a:rPr>
              <a:t>1</a:t>
            </a:r>
            <a:r>
              <a:rPr lang="zh-CN" altLang="en-US" sz="3200" b="1" dirty="0">
                <a:latin typeface="微软雅黑" panose="020B0503020204020204" charset="-122"/>
                <a:ea typeface="微软雅黑" panose="020B0503020204020204" charset="-122"/>
              </a:rPr>
              <a:t>、干扰项只为干扰一段存在，选出该段正确答案后（哪怕错选成了干扰项），可以把该选项和干扰项一并删掉</a:t>
            </a:r>
            <a:endParaRPr lang="en-US" altLang="zh-CN" sz="3200" b="1" dirty="0">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984042" y="1134166"/>
            <a:ext cx="10346568" cy="4195481"/>
          </a:xfrm>
        </p:spPr>
        <p:txBody>
          <a:bodyPr/>
          <a:lstStyle/>
          <a:p>
            <a:pPr marL="0" indent="0">
              <a:lnSpc>
                <a:spcPct val="150000"/>
              </a:lnSpc>
              <a:buNone/>
            </a:pPr>
            <a:r>
              <a:rPr lang="zh-CN" altLang="en-US" sz="3200" b="1" dirty="0">
                <a:latin typeface="微软雅黑" panose="020B0503020204020204" charset="-122"/>
                <a:ea typeface="微软雅黑" panose="020B0503020204020204" charset="-122"/>
              </a:rPr>
              <a:t>无论使用任何哪种方法</a:t>
            </a:r>
            <a:endParaRPr lang="en-US" altLang="zh-CN" sz="3200" b="1" dirty="0">
              <a:latin typeface="微软雅黑" panose="020B0503020204020204" charset="-122"/>
              <a:ea typeface="微软雅黑" panose="020B0503020204020204" charset="-122"/>
            </a:endParaRPr>
          </a:p>
          <a:p>
            <a:pPr marL="0" indent="0">
              <a:lnSpc>
                <a:spcPct val="150000"/>
              </a:lnSpc>
              <a:buNone/>
            </a:pPr>
            <a:r>
              <a:rPr lang="zh-CN" altLang="en-US" sz="3200" b="1" dirty="0">
                <a:latin typeface="微软雅黑" panose="020B0503020204020204" charset="-122"/>
                <a:ea typeface="微软雅黑" panose="020B0503020204020204" charset="-122"/>
              </a:rPr>
              <a:t>都要格外注意以下三点：</a:t>
            </a:r>
            <a:endParaRPr lang="en-US" altLang="zh-CN" sz="3200" b="1" dirty="0">
              <a:latin typeface="微软雅黑" panose="020B0503020204020204" charset="-122"/>
              <a:ea typeface="微软雅黑" panose="020B0503020204020204" charset="-122"/>
            </a:endParaRPr>
          </a:p>
          <a:p>
            <a:pPr marL="0" indent="0">
              <a:lnSpc>
                <a:spcPct val="150000"/>
              </a:lnSpc>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、一定注意小标题中结构词的提示性</a:t>
            </a:r>
            <a:endParaRPr lang="en-US" altLang="zh-CN" sz="3200" b="1" dirty="0">
              <a:latin typeface="微软雅黑" panose="020B0503020204020204" charset="-122"/>
              <a:ea typeface="微软雅黑" panose="020B0503020204020204" charset="-122"/>
            </a:endParaRPr>
          </a:p>
          <a:p>
            <a:pPr marL="0" indent="0">
              <a:lnSpc>
                <a:spcPct val="150000"/>
              </a:lnSpc>
              <a:buNone/>
            </a:pPr>
            <a:r>
              <a:rPr lang="zh-CN" altLang="en-US" sz="3200" b="1" dirty="0">
                <a:latin typeface="微软雅黑" panose="020B0503020204020204" charset="-122"/>
                <a:ea typeface="微软雅黑" panose="020B0503020204020204" charset="-122"/>
              </a:rPr>
              <a:t>（</a:t>
            </a:r>
            <a:r>
              <a:rPr lang="en-US" altLang="zh-CN" sz="3200" b="1" dirty="0">
                <a:latin typeface="微软雅黑" panose="020B0503020204020204" charset="-122"/>
                <a:ea typeface="微软雅黑" panose="020B0503020204020204" charset="-122"/>
              </a:rPr>
              <a:t>early tradition origin definition </a:t>
            </a:r>
            <a:r>
              <a:rPr lang="zh-CN" altLang="en-US" sz="3200" b="1" dirty="0">
                <a:latin typeface="微软雅黑" panose="020B0503020204020204" charset="-122"/>
                <a:ea typeface="微软雅黑" panose="020B0503020204020204" charset="-122"/>
              </a:rPr>
              <a:t>）</a:t>
            </a:r>
            <a:endParaRPr lang="en-US" altLang="zh-CN" sz="3200" b="1" dirty="0">
              <a:latin typeface="微软雅黑" panose="020B0503020204020204" charset="-122"/>
              <a:ea typeface="微软雅黑" panose="020B0503020204020204" charset="-122"/>
            </a:endParaRPr>
          </a:p>
          <a:p>
            <a:pPr marL="0" indent="0">
              <a:lnSpc>
                <a:spcPct val="150000"/>
              </a:lnSpc>
              <a:buNone/>
            </a:pPr>
            <a:r>
              <a:rPr lang="zh-CN" altLang="en-US" sz="3200" b="1" dirty="0">
                <a:latin typeface="微软雅黑" panose="020B0503020204020204" charset="-122"/>
                <a:ea typeface="微软雅黑" panose="020B0503020204020204" charset="-122"/>
              </a:rPr>
              <a:t>（</a:t>
            </a:r>
            <a:r>
              <a:rPr lang="en-US" altLang="zh-CN" sz="3200" b="1" dirty="0">
                <a:latin typeface="微软雅黑" panose="020B0503020204020204" charset="-122"/>
                <a:ea typeface="微软雅黑" panose="020B0503020204020204" charset="-122"/>
              </a:rPr>
              <a:t>future suggestion application</a:t>
            </a:r>
            <a:r>
              <a:rPr lang="zh-CN" altLang="en-US" sz="3200" b="1" dirty="0">
                <a:latin typeface="微软雅黑" panose="020B0503020204020204" charset="-122"/>
                <a:ea typeface="微软雅黑" panose="020B0503020204020204" charset="-122"/>
              </a:rPr>
              <a:t>）</a:t>
            </a:r>
            <a:endParaRPr lang="en-US" altLang="zh-CN" sz="3200" b="1" dirty="0">
              <a:latin typeface="微软雅黑" panose="020B0503020204020204" charset="-122"/>
              <a:ea typeface="微软雅黑" panose="020B0503020204020204" charset="-122"/>
            </a:endParaRPr>
          </a:p>
          <a:p>
            <a:pPr marL="0" indent="0">
              <a:lnSpc>
                <a:spcPct val="150000"/>
              </a:lnSpc>
              <a:buNone/>
            </a:pPr>
            <a:r>
              <a:rPr lang="en-US" altLang="zh-CN" sz="3200" b="1" dirty="0">
                <a:latin typeface="微软雅黑" panose="020B0503020204020204" charset="-122"/>
                <a:ea typeface="微软雅黑" panose="020B0503020204020204" charset="-122"/>
              </a:rPr>
              <a:t>3</a:t>
            </a:r>
            <a:r>
              <a:rPr lang="zh-CN" altLang="en-US" sz="3200" b="1" dirty="0">
                <a:latin typeface="微软雅黑" panose="020B0503020204020204" charset="-122"/>
                <a:ea typeface="微软雅黑" panose="020B0503020204020204" charset="-122"/>
              </a:rPr>
              <a:t>、段落中的例子永远不是答案，但其趋势有提示性</a:t>
            </a:r>
            <a:endParaRPr lang="en-US" altLang="zh-CN" sz="3200" b="1" dirty="0">
              <a:latin typeface="微软雅黑" panose="020B0503020204020204" charset="-122"/>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984042" y="1134166"/>
            <a:ext cx="10346568" cy="4195481"/>
          </a:xfrm>
        </p:spPr>
        <p:txBody>
          <a:bodyPr/>
          <a:lstStyle/>
          <a:p>
            <a:pPr marL="0" indent="0">
              <a:buNone/>
            </a:pPr>
            <a:r>
              <a:rPr lang="zh-CN" altLang="en-US" sz="3200" b="1" dirty="0">
                <a:latin typeface="微软雅黑" panose="020B0503020204020204" charset="-122"/>
                <a:ea typeface="微软雅黑" panose="020B0503020204020204" charset="-122"/>
              </a:rPr>
              <a:t>作业</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sz="3200" b="1" dirty="0">
                <a:latin typeface="微软雅黑" panose="020B0503020204020204" charset="-122"/>
                <a:ea typeface="微软雅黑" panose="020B0503020204020204" charset="-122"/>
              </a:rPr>
              <a:t>剑8T2P3</a:t>
            </a:r>
            <a:r>
              <a:rPr lang="en-US" altLang="zh-CN" sz="3200" b="1" dirty="0">
                <a:latin typeface="微软雅黑" panose="020B0503020204020204" charset="-122"/>
                <a:ea typeface="微软雅黑" panose="020B0503020204020204" charset="-122"/>
              </a:rPr>
              <a:t> P49  </a:t>
            </a:r>
            <a:r>
              <a:rPr sz="3200" b="1" dirty="0">
                <a:latin typeface="微软雅黑" panose="020B0503020204020204" charset="-122"/>
                <a:sym typeface="+mn-ea"/>
              </a:rPr>
              <a:t>Q27-32</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请一定先做好小标题的精准翻译</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LOH</a:t>
            </a:r>
            <a:r>
              <a:rPr lang="zh-CN" altLang="en-US" dirty="0"/>
              <a:t>题的解题方法</a:t>
            </a:r>
          </a:p>
        </p:txBody>
      </p:sp>
      <p:sp>
        <p:nvSpPr>
          <p:cNvPr id="3" name="内容占位符 2"/>
          <p:cNvSpPr>
            <a:spLocks noGrp="1"/>
          </p:cNvSpPr>
          <p:nvPr>
            <p:ph sz="half" idx="1"/>
          </p:nvPr>
        </p:nvSpPr>
        <p:spPr/>
        <p:txBody>
          <a:bodyPr/>
          <a:lstStyle/>
          <a:p>
            <a:pPr marL="0" indent="0">
              <a:buNone/>
            </a:pPr>
            <a:r>
              <a:rPr lang="zh-CN" altLang="en-US" b="1" dirty="0">
                <a:latin typeface="微软雅黑" panose="020B0503020204020204" charset="-122"/>
                <a:ea typeface="微软雅黑" panose="020B0503020204020204" charset="-122"/>
              </a:rPr>
              <a:t>应该选择哪一种？</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、通读全文之后逐一解题？</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、读一段解一个题？</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、不通读，找主旨句，然后当</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做？</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LOH</a:t>
            </a:r>
            <a:r>
              <a:rPr lang="zh-CN" altLang="en-US" dirty="0"/>
              <a:t>题的解题方法</a:t>
            </a:r>
          </a:p>
        </p:txBody>
      </p:sp>
      <p:sp>
        <p:nvSpPr>
          <p:cNvPr id="3" name="内容占位符 2"/>
          <p:cNvSpPr>
            <a:spLocks noGrp="1"/>
          </p:cNvSpPr>
          <p:nvPr>
            <p:ph sz="half" idx="1"/>
          </p:nvPr>
        </p:nvSpPr>
        <p:spPr/>
        <p:txBody>
          <a:bodyPr/>
          <a:lstStyle/>
          <a:p>
            <a:pPr marL="0" indent="0">
              <a:buNone/>
            </a:pPr>
            <a:r>
              <a:rPr lang="zh-CN" altLang="en-US" b="1" dirty="0">
                <a:latin typeface="微软雅黑" panose="020B0503020204020204" charset="-122"/>
                <a:ea typeface="微软雅黑" panose="020B0503020204020204" charset="-122"/>
              </a:rPr>
              <a:t>风险分析</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、通读全文之后逐一解题？   </a:t>
            </a:r>
            <a:r>
              <a:rPr lang="zh-CN" altLang="en-US" b="1" dirty="0">
                <a:solidFill>
                  <a:srgbClr val="FF0000"/>
                </a:solidFill>
                <a:latin typeface="微软雅黑" panose="020B0503020204020204" charset="-122"/>
                <a:ea typeface="微软雅黑" panose="020B0503020204020204" charset="-122"/>
              </a:rPr>
              <a:t>词汇量？语法量？时间控制？</a:t>
            </a:r>
            <a:endParaRPr lang="en-US" altLang="zh-CN" b="1" dirty="0">
              <a:solidFill>
                <a:srgbClr val="FF0000"/>
              </a:solidFill>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、读一段解一个题？  </a:t>
            </a:r>
            <a:r>
              <a:rPr lang="zh-CN" altLang="en-US" b="1" dirty="0">
                <a:solidFill>
                  <a:srgbClr val="FF0000"/>
                </a:solidFill>
                <a:latin typeface="微软雅黑" panose="020B0503020204020204" charset="-122"/>
                <a:ea typeface="微软雅黑" panose="020B0503020204020204" charset="-122"/>
              </a:rPr>
              <a:t>值不值？先后顺序？</a:t>
            </a:r>
            <a:endParaRPr lang="en-US" altLang="zh-CN" b="1" dirty="0">
              <a:solidFill>
                <a:srgbClr val="FF0000"/>
              </a:solidFill>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、不通读，找主旨句，然后当</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做？  </a:t>
            </a:r>
            <a:r>
              <a:rPr lang="zh-CN" altLang="en-US" b="1" dirty="0">
                <a:solidFill>
                  <a:srgbClr val="FF0000"/>
                </a:solidFill>
                <a:latin typeface="微软雅黑" panose="020B0503020204020204" charset="-122"/>
                <a:ea typeface="微软雅黑" panose="020B0503020204020204" charset="-122"/>
              </a:rPr>
              <a:t>能找准吗？</a:t>
            </a:r>
            <a:endParaRPr lang="zh-CN" altLang="zh-CN"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无论任何一种方法，我们都要首先针对小标题进行分析</a:t>
            </a:r>
          </a:p>
        </p:txBody>
      </p:sp>
      <p:sp>
        <p:nvSpPr>
          <p:cNvPr id="3" name="内容占位符 2"/>
          <p:cNvSpPr>
            <a:spLocks noGrp="1"/>
          </p:cNvSpPr>
          <p:nvPr>
            <p:ph sz="half" idx="1"/>
          </p:nvPr>
        </p:nvSpPr>
        <p:spPr>
          <a:xfrm>
            <a:off x="1103311" y="2529997"/>
            <a:ext cx="9404722" cy="4195481"/>
          </a:xfrm>
        </p:spPr>
        <p:txBody>
          <a:bodyPr/>
          <a:lstStyle/>
          <a:p>
            <a:pPr marL="0" indent="0">
              <a:buNone/>
            </a:pPr>
            <a:r>
              <a:rPr lang="en-US" altLang="zh-CN" b="1" dirty="0"/>
              <a:t>1</a:t>
            </a:r>
            <a:r>
              <a:rPr lang="zh-CN" altLang="en-US" b="1" dirty="0"/>
              <a:t>、</a:t>
            </a:r>
            <a:r>
              <a:rPr lang="zh-CN" altLang="en-US" b="1" dirty="0">
                <a:latin typeface="微软雅黑" panose="020B0503020204020204" charset="-122"/>
                <a:ea typeface="微软雅黑" panose="020B0503020204020204" charset="-122"/>
              </a:rPr>
              <a:t>针对小标题划词</a:t>
            </a: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（特征词 趋势词  特别是明显存在</a:t>
            </a:r>
            <a:r>
              <a:rPr lang="zh-CN" altLang="en-US" b="1" dirty="0">
                <a:solidFill>
                  <a:srgbClr val="FF0000"/>
                </a:solidFill>
                <a:latin typeface="微软雅黑" panose="020B0503020204020204" charset="-122"/>
                <a:ea typeface="微软雅黑" panose="020B0503020204020204" charset="-122"/>
              </a:rPr>
              <a:t>单复数</a:t>
            </a:r>
            <a:r>
              <a:rPr lang="zh-CN" altLang="en-US" b="1" dirty="0">
                <a:latin typeface="微软雅黑" panose="020B0503020204020204" charset="-122"/>
                <a:ea typeface="微软雅黑" panose="020B0503020204020204" charset="-122"/>
              </a:rPr>
              <a:t>的结构名词）</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79961" y="4879975"/>
            <a:ext cx="9404723" cy="926148"/>
          </a:xfrm>
        </p:spPr>
        <p:txBody>
          <a:bodyPr/>
          <a:lstStyle/>
          <a:p>
            <a:r>
              <a:rPr lang="en-US" altLang="zh-CN" dirty="0"/>
              <a:t> </a:t>
            </a:r>
            <a:endParaRPr lang="zh-CN" altLang="en-US" dirty="0"/>
          </a:p>
        </p:txBody>
      </p:sp>
      <p:sp>
        <p:nvSpPr>
          <p:cNvPr id="3" name="内容占位符 2"/>
          <p:cNvSpPr>
            <a:spLocks noGrp="1"/>
          </p:cNvSpPr>
          <p:nvPr>
            <p:ph sz="half" idx="1"/>
          </p:nvPr>
        </p:nvSpPr>
        <p:spPr>
          <a:xfrm>
            <a:off x="773372" y="862291"/>
            <a:ext cx="10956167" cy="4195481"/>
          </a:xfrm>
        </p:spPr>
        <p:txBody>
          <a:bodyPr/>
          <a:lstStyle/>
          <a:p>
            <a:pPr marL="0" lvl="0" indent="0">
              <a:buNone/>
            </a:pPr>
            <a:r>
              <a:rPr lang="en-US" altLang="zh-CN" b="1" dirty="0"/>
              <a:t>List of Headings</a:t>
            </a:r>
            <a:r>
              <a:rPr lang="zh-CN" altLang="en-US" b="1" dirty="0"/>
              <a:t>（经典题库文章）</a:t>
            </a:r>
            <a:endParaRPr lang="en-US" altLang="zh-CN" b="1" dirty="0"/>
          </a:p>
          <a:p>
            <a:pPr marL="0" lvl="0" indent="0">
              <a:buNone/>
            </a:pPr>
            <a:endParaRPr lang="en-US" altLang="zh-CN" sz="2000" b="1" dirty="0"/>
          </a:p>
          <a:p>
            <a:pPr marL="0" lvl="0" indent="0">
              <a:buNone/>
            </a:pPr>
            <a:r>
              <a:rPr lang="en-US" altLang="zh-CN" sz="2400" b="1" dirty="0" err="1"/>
              <a:t>i</a:t>
            </a:r>
            <a:r>
              <a:rPr lang="en-US" altLang="zh-CN" sz="2400" b="1" dirty="0"/>
              <a:t>.	Early years of Gilbert</a:t>
            </a:r>
          </a:p>
          <a:p>
            <a:pPr marL="0" lvl="0" indent="0">
              <a:buNone/>
            </a:pPr>
            <a:r>
              <a:rPr lang="en-US" altLang="zh-CN" sz="2400" b="1" dirty="0"/>
              <a:t>ii.	What was new about his scientific research method</a:t>
            </a:r>
          </a:p>
          <a:p>
            <a:pPr marL="0" lvl="0" indent="0">
              <a:buNone/>
            </a:pPr>
            <a:r>
              <a:rPr lang="en-US" altLang="zh-CN" sz="2400" b="1" dirty="0"/>
              <a:t>iii.	The development of chemistry</a:t>
            </a:r>
          </a:p>
          <a:p>
            <a:pPr marL="0" lvl="0" indent="0">
              <a:buNone/>
            </a:pPr>
            <a:r>
              <a:rPr lang="en-US" altLang="zh-CN" sz="2400" b="1" dirty="0"/>
              <a:t>iv.	Questioning traditional astronomy</a:t>
            </a:r>
          </a:p>
          <a:p>
            <a:pPr marL="0" lvl="0" indent="0">
              <a:buNone/>
            </a:pPr>
            <a:r>
              <a:rPr lang="en-US" altLang="zh-CN" sz="2400" b="1" dirty="0"/>
              <a:t>v.	Pioneers of the early science</a:t>
            </a:r>
          </a:p>
          <a:p>
            <a:pPr marL="0" lvl="0" indent="0">
              <a:buNone/>
            </a:pPr>
            <a:r>
              <a:rPr lang="en-US" altLang="zh-CN" sz="2400" b="1" dirty="0"/>
              <a:t>vi.	Professional and social recognition</a:t>
            </a:r>
          </a:p>
          <a:p>
            <a:pPr marL="0" lvl="0" indent="0">
              <a:buNone/>
            </a:pPr>
            <a:r>
              <a:rPr lang="en-US" altLang="zh-CN" sz="2400" b="1" dirty="0"/>
              <a:t>vii.	Becoming the president of the Royal Science Society</a:t>
            </a:r>
          </a:p>
          <a:p>
            <a:pPr marL="0" lvl="0" indent="0">
              <a:buNone/>
            </a:pPr>
            <a:r>
              <a:rPr lang="en-US" altLang="zh-CN" sz="2400" b="1" dirty="0"/>
              <a:t>viii.	The great works of Gilbert</a:t>
            </a:r>
          </a:p>
          <a:p>
            <a:pPr marL="0" lvl="0" indent="0">
              <a:buNone/>
            </a:pPr>
            <a:r>
              <a:rPr lang="en-US" altLang="zh-CN" sz="2400" b="1" dirty="0"/>
              <a:t>ix.	His discovery about magnetism</a:t>
            </a:r>
          </a:p>
          <a:p>
            <a:pPr marL="0" lvl="0" indent="0">
              <a:buNone/>
            </a:pPr>
            <a:r>
              <a:rPr lang="en-US" altLang="zh-CN" sz="2400" b="1" dirty="0"/>
              <a:t>x.	His change of focus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0" y="1041400"/>
            <a:ext cx="10956167" cy="4195481"/>
          </a:xfrm>
        </p:spPr>
        <p:txBody>
          <a:bodyPr/>
          <a:lstStyle/>
          <a:p>
            <a:pPr marL="0" lvl="0" indent="0">
              <a:buNone/>
            </a:pPr>
            <a:endParaRPr lang="en-US" altLang="zh-CN" sz="2400" b="1" dirty="0"/>
          </a:p>
          <a:p>
            <a:pPr marL="0" lvl="0" indent="0">
              <a:buNone/>
            </a:pPr>
            <a:r>
              <a:rPr lang="en-US" altLang="zh-CN" sz="2400" b="1" dirty="0" err="1"/>
              <a:t>i</a:t>
            </a:r>
            <a:r>
              <a:rPr lang="en-US" altLang="zh-CN" sz="2400" b="1" dirty="0"/>
              <a:t>.	</a:t>
            </a:r>
            <a:r>
              <a:rPr lang="en-US" altLang="zh-CN" sz="2400" b="1" dirty="0">
                <a:solidFill>
                  <a:srgbClr val="FF0000"/>
                </a:solidFill>
              </a:rPr>
              <a:t>Early years </a:t>
            </a:r>
            <a:r>
              <a:rPr lang="en-US" altLang="zh-CN" sz="2400" b="1" dirty="0"/>
              <a:t>of Gilbert</a:t>
            </a:r>
          </a:p>
          <a:p>
            <a:pPr marL="0" lvl="0" indent="0">
              <a:buNone/>
            </a:pPr>
            <a:r>
              <a:rPr lang="en-US" altLang="zh-CN" sz="2400" b="1" dirty="0"/>
              <a:t>ii.	What was </a:t>
            </a:r>
            <a:r>
              <a:rPr lang="en-US" altLang="zh-CN" sz="2400" b="1" dirty="0">
                <a:solidFill>
                  <a:srgbClr val="FF0000"/>
                </a:solidFill>
              </a:rPr>
              <a:t>new</a:t>
            </a:r>
            <a:r>
              <a:rPr lang="en-US" altLang="zh-CN" sz="2400" b="1" dirty="0"/>
              <a:t> about his </a:t>
            </a:r>
            <a:r>
              <a:rPr lang="en-US" altLang="zh-CN" sz="2400" b="1" dirty="0">
                <a:solidFill>
                  <a:srgbClr val="FF0000"/>
                </a:solidFill>
              </a:rPr>
              <a:t>scientific research method</a:t>
            </a:r>
          </a:p>
          <a:p>
            <a:pPr marL="0" lvl="0" indent="0">
              <a:buNone/>
            </a:pPr>
            <a:r>
              <a:rPr lang="en-US" altLang="zh-CN" sz="2400" b="1" dirty="0"/>
              <a:t>iii.	The development of </a:t>
            </a:r>
            <a:r>
              <a:rPr lang="en-US" altLang="zh-CN" sz="2400" b="1" dirty="0">
                <a:solidFill>
                  <a:srgbClr val="FF0000"/>
                </a:solidFill>
              </a:rPr>
              <a:t>chemistry</a:t>
            </a:r>
          </a:p>
          <a:p>
            <a:pPr marL="0" lvl="0" indent="0">
              <a:buNone/>
            </a:pPr>
            <a:r>
              <a:rPr lang="en-US" altLang="zh-CN" sz="2400" b="1" dirty="0"/>
              <a:t>iv.	</a:t>
            </a:r>
            <a:r>
              <a:rPr lang="en-US" altLang="zh-CN" sz="2400" b="1" dirty="0">
                <a:solidFill>
                  <a:srgbClr val="FF0000"/>
                </a:solidFill>
              </a:rPr>
              <a:t>Questioning</a:t>
            </a:r>
            <a:r>
              <a:rPr lang="en-US" altLang="zh-CN" sz="2400" b="1" dirty="0"/>
              <a:t> traditional </a:t>
            </a:r>
            <a:r>
              <a:rPr lang="en-US" altLang="zh-CN" sz="2400" b="1" dirty="0">
                <a:solidFill>
                  <a:srgbClr val="FF0000"/>
                </a:solidFill>
              </a:rPr>
              <a:t>astronomy</a:t>
            </a:r>
          </a:p>
          <a:p>
            <a:pPr marL="0" lvl="0" indent="0">
              <a:buNone/>
            </a:pPr>
            <a:r>
              <a:rPr lang="en-US" altLang="zh-CN" sz="2400" b="1" dirty="0"/>
              <a:t>v.	</a:t>
            </a:r>
            <a:r>
              <a:rPr lang="en-US" altLang="zh-CN" sz="2400" b="1" dirty="0">
                <a:solidFill>
                  <a:srgbClr val="FF0000"/>
                </a:solidFill>
              </a:rPr>
              <a:t>Pioneers</a:t>
            </a:r>
            <a:r>
              <a:rPr lang="en-US" altLang="zh-CN" sz="2400" b="1" dirty="0"/>
              <a:t> of the </a:t>
            </a:r>
            <a:r>
              <a:rPr lang="en-US" altLang="zh-CN" sz="2400" b="1" dirty="0">
                <a:solidFill>
                  <a:srgbClr val="FF0000"/>
                </a:solidFill>
              </a:rPr>
              <a:t>early science</a:t>
            </a:r>
          </a:p>
          <a:p>
            <a:pPr marL="0" lvl="0" indent="0">
              <a:buNone/>
            </a:pPr>
            <a:r>
              <a:rPr lang="en-US" altLang="zh-CN" sz="2400" b="1" dirty="0"/>
              <a:t>vi.	</a:t>
            </a:r>
            <a:r>
              <a:rPr lang="en-US" altLang="zh-CN" sz="2400" b="1" dirty="0">
                <a:solidFill>
                  <a:srgbClr val="FF0000"/>
                </a:solidFill>
              </a:rPr>
              <a:t>Professional and social </a:t>
            </a:r>
            <a:r>
              <a:rPr lang="en-US" altLang="zh-CN" sz="2400" b="1" dirty="0"/>
              <a:t>recognition</a:t>
            </a:r>
          </a:p>
          <a:p>
            <a:pPr marL="0" lvl="0" indent="0">
              <a:buNone/>
            </a:pPr>
            <a:r>
              <a:rPr lang="en-US" altLang="zh-CN" sz="2400" b="1" dirty="0"/>
              <a:t>vii.	Becoming the </a:t>
            </a:r>
            <a:r>
              <a:rPr lang="en-US" altLang="zh-CN" sz="2400" b="1" dirty="0">
                <a:solidFill>
                  <a:srgbClr val="FF0000"/>
                </a:solidFill>
              </a:rPr>
              <a:t>president</a:t>
            </a:r>
            <a:r>
              <a:rPr lang="en-US" altLang="zh-CN" sz="2400" b="1" dirty="0"/>
              <a:t> of the </a:t>
            </a:r>
            <a:r>
              <a:rPr lang="en-US" altLang="zh-CN" sz="2400" b="1" dirty="0">
                <a:solidFill>
                  <a:srgbClr val="FF0000"/>
                </a:solidFill>
              </a:rPr>
              <a:t>Royal Science Society</a:t>
            </a:r>
          </a:p>
          <a:p>
            <a:pPr marL="0" lvl="0" indent="0">
              <a:buNone/>
            </a:pPr>
            <a:r>
              <a:rPr lang="en-US" altLang="zh-CN" sz="2400" b="1" dirty="0"/>
              <a:t>viii.	The </a:t>
            </a:r>
            <a:r>
              <a:rPr lang="en-US" altLang="zh-CN" sz="2400" b="1" dirty="0">
                <a:solidFill>
                  <a:srgbClr val="FF0000"/>
                </a:solidFill>
              </a:rPr>
              <a:t>great works </a:t>
            </a:r>
            <a:r>
              <a:rPr lang="en-US" altLang="zh-CN" sz="2400" b="1" dirty="0"/>
              <a:t>of Gilbert</a:t>
            </a:r>
            <a:endParaRPr lang="en-US" altLang="zh-CN" sz="2400" b="1" dirty="0">
              <a:solidFill>
                <a:srgbClr val="FF0000"/>
              </a:solidFill>
            </a:endParaRPr>
          </a:p>
          <a:p>
            <a:pPr marL="0" lvl="0" indent="0">
              <a:buNone/>
            </a:pPr>
            <a:r>
              <a:rPr lang="en-US" altLang="zh-CN" sz="2400" b="1" dirty="0"/>
              <a:t>ix.	His discovery about </a:t>
            </a:r>
            <a:r>
              <a:rPr lang="en-US" altLang="zh-CN" sz="2400" b="1" dirty="0">
                <a:solidFill>
                  <a:srgbClr val="FF0000"/>
                </a:solidFill>
              </a:rPr>
              <a:t>magnetism</a:t>
            </a:r>
          </a:p>
          <a:p>
            <a:pPr marL="0" lvl="0" indent="0">
              <a:buNone/>
            </a:pPr>
            <a:r>
              <a:rPr lang="en-US" altLang="zh-CN" sz="2400" b="1" dirty="0"/>
              <a:t>x.	His </a:t>
            </a:r>
            <a:r>
              <a:rPr lang="en-US" altLang="zh-CN" sz="2400" b="1" dirty="0">
                <a:solidFill>
                  <a:srgbClr val="FF0000"/>
                </a:solidFill>
              </a:rPr>
              <a:t>change of focus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03310" y="1041400"/>
            <a:ext cx="10956167" cy="4195481"/>
          </a:xfrm>
        </p:spPr>
        <p:txBody>
          <a:bodyPr/>
          <a:lstStyle/>
          <a:p>
            <a:pPr marL="0" lvl="0" indent="0">
              <a:buNone/>
            </a:pPr>
            <a:endParaRPr lang="en-US" altLang="zh-CN" sz="3600" b="1" dirty="0"/>
          </a:p>
          <a:p>
            <a:pPr marL="0" lvl="0" indent="0">
              <a:buNone/>
            </a:pPr>
            <a:r>
              <a:rPr lang="zh-CN" altLang="en-US" sz="3600" b="1" dirty="0"/>
              <a:t>老师，我听说过一种</a:t>
            </a:r>
            <a:endParaRPr lang="en-US" altLang="zh-CN" sz="3600" b="1" dirty="0"/>
          </a:p>
          <a:p>
            <a:pPr marL="0" lvl="0" indent="0">
              <a:buNone/>
            </a:pPr>
            <a:endParaRPr lang="en-US" altLang="zh-CN" sz="3600" b="1" dirty="0">
              <a:solidFill>
                <a:srgbClr val="FF0000"/>
              </a:solidFill>
            </a:endParaRPr>
          </a:p>
          <a:p>
            <a:pPr marL="0" lvl="0" indent="0">
              <a:buNone/>
            </a:pPr>
            <a:r>
              <a:rPr lang="zh-CN" altLang="en-US" sz="3600" b="1" dirty="0">
                <a:solidFill>
                  <a:srgbClr val="FF0000"/>
                </a:solidFill>
              </a:rPr>
              <a:t>“首二末”</a:t>
            </a:r>
            <a:r>
              <a:rPr lang="zh-CN" altLang="en-US" sz="3600" b="1" dirty="0"/>
              <a:t>的方法</a:t>
            </a:r>
            <a:endParaRPr lang="en-US" altLang="zh-CN" sz="3600"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3064</Words>
  <Application>Microsoft Office PowerPoint</Application>
  <PresentationFormat>宽屏</PresentationFormat>
  <Paragraphs>157</Paragraphs>
  <Slides>37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Arial Regular</vt:lpstr>
      <vt:lpstr>等线</vt:lpstr>
      <vt:lpstr>微软雅黑</vt:lpstr>
      <vt:lpstr>Arial</vt:lpstr>
      <vt:lpstr>Arial Black</vt:lpstr>
      <vt:lpstr>Times New Roman</vt:lpstr>
      <vt:lpstr>3_自定义设计方案</vt:lpstr>
      <vt:lpstr>雅思无忧直播课程-阅读</vt:lpstr>
      <vt:lpstr>第三讲教学计划</vt:lpstr>
      <vt:lpstr>先交待一个大前提</vt:lpstr>
      <vt:lpstr>LOH题的解题方法</vt:lpstr>
      <vt:lpstr>LOH题的解题方法</vt:lpstr>
      <vt:lpstr>无论任何一种方法，我们都要首先针对小标题进行分析</vt:lpstr>
      <vt:lpstr> </vt:lpstr>
      <vt:lpstr>PowerPoint 演示文稿</vt:lpstr>
      <vt:lpstr>PowerPoint 演示文稿</vt:lpstr>
      <vt:lpstr>PowerPoint 演示文稿</vt:lpstr>
      <vt:lpstr>PowerPoint 演示文稿</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feng</cp:lastModifiedBy>
  <cp:revision>222</cp:revision>
  <dcterms:created xsi:type="dcterms:W3CDTF">2019-07-25T05:46:00Z</dcterms:created>
  <dcterms:modified xsi:type="dcterms:W3CDTF">2022-12-10T05:14:13Z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